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1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2"/>
  </p:sldMasterIdLst>
  <p:notesMasterIdLst>
    <p:notesMasterId r:id="rId22"/>
  </p:notesMasterIdLst>
  <p:handoutMasterIdLst>
    <p:handoutMasterId r:id="rId23"/>
  </p:handoutMasterIdLst>
  <p:sldIdLst>
    <p:sldId id="256" r:id="rId3"/>
    <p:sldId id="261" r:id="rId4"/>
    <p:sldId id="262" r:id="rId5"/>
    <p:sldId id="263" r:id="rId6"/>
    <p:sldId id="264" r:id="rId7"/>
    <p:sldId id="268" r:id="rId8"/>
    <p:sldId id="266" r:id="rId9"/>
    <p:sldId id="270" r:id="rId10"/>
    <p:sldId id="273" r:id="rId11"/>
    <p:sldId id="274" r:id="rId12"/>
    <p:sldId id="267" r:id="rId13"/>
    <p:sldId id="276" r:id="rId14"/>
    <p:sldId id="277" r:id="rId15"/>
    <p:sldId id="272" r:id="rId16"/>
    <p:sldId id="280" r:id="rId17"/>
    <p:sldId id="281" r:id="rId18"/>
    <p:sldId id="279" r:id="rId19"/>
    <p:sldId id="282" r:id="rId20"/>
    <p:sldId id="275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38">
          <p15:clr>
            <a:srgbClr val="A4A3A4"/>
          </p15:clr>
        </p15:guide>
        <p15:guide id="2" pos="38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F25"/>
    <a:srgbClr val="FFFFFF"/>
    <a:srgbClr val="1EAD92"/>
    <a:srgbClr val="99FCC0"/>
    <a:srgbClr val="212222"/>
    <a:srgbClr val="1ABC9C"/>
    <a:srgbClr val="30F3FA"/>
    <a:srgbClr val="2EEAF0"/>
    <a:srgbClr val="4FF0D0"/>
    <a:srgbClr val="75FC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240" y="96"/>
      </p:cViewPr>
      <p:guideLst>
        <p:guide orient="horz" pos="2038"/>
        <p:guide pos="380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2022/8/1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2022/8/1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2022/8/1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2022/8/1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2022/8/1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2022/8/1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2022/8/1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2022/8/1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2022/8/1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2022/8/1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69.xml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image" Target="../media/image1.png"/><Relationship Id="rId5" Type="http://schemas.openxmlformats.org/officeDocument/2006/relationships/tags" Target="../tags/tag66.xml"/><Relationship Id="rId10" Type="http://schemas.openxmlformats.org/officeDocument/2006/relationships/notesSlide" Target="../notesSlides/notesSlide1.xml"/><Relationship Id="rId4" Type="http://schemas.openxmlformats.org/officeDocument/2006/relationships/tags" Target="../tags/tag65.xml"/><Relationship Id="rId9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94.xml"/><Relationship Id="rId3" Type="http://schemas.openxmlformats.org/officeDocument/2006/relationships/tags" Target="../tags/tag89.xml"/><Relationship Id="rId7" Type="http://schemas.openxmlformats.org/officeDocument/2006/relationships/tags" Target="../tags/tag93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11" Type="http://schemas.openxmlformats.org/officeDocument/2006/relationships/image" Target="../media/image1.png"/><Relationship Id="rId5" Type="http://schemas.openxmlformats.org/officeDocument/2006/relationships/tags" Target="../tags/tag91.xml"/><Relationship Id="rId10" Type="http://schemas.openxmlformats.org/officeDocument/2006/relationships/notesSlide" Target="../notesSlides/notesSlide2.xml"/><Relationship Id="rId4" Type="http://schemas.openxmlformats.org/officeDocument/2006/relationships/tags" Target="../tags/tag90.xml"/><Relationship Id="rId9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图片 351" descr="D:\计算机系统综合设计\images\小程序 (1).png小程序 (1)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9926003" y="1290320"/>
            <a:ext cx="2031365" cy="2032000"/>
          </a:xfrm>
          <a:prstGeom prst="rect">
            <a:avLst/>
          </a:prstGeom>
        </p:spPr>
      </p:pic>
      <p:grpSp>
        <p:nvGrpSpPr>
          <p:cNvPr id="51" name="组合 50"/>
          <p:cNvGrpSpPr/>
          <p:nvPr>
            <p:custDataLst>
              <p:tags r:id="rId2"/>
            </p:custDataLst>
          </p:nvPr>
        </p:nvGrpSpPr>
        <p:grpSpPr>
          <a:xfrm>
            <a:off x="1595755" y="1290320"/>
            <a:ext cx="9067800" cy="1010920"/>
            <a:chOff x="2513" y="2422"/>
            <a:chExt cx="14280" cy="1592"/>
          </a:xfrm>
          <a:solidFill>
            <a:srgbClr val="1ABC9C"/>
          </a:solidFill>
        </p:grpSpPr>
        <p:sp>
          <p:nvSpPr>
            <p:cNvPr id="52" name="矩形 51"/>
            <p:cNvSpPr/>
            <p:nvPr>
              <p:custDataLst>
                <p:tags r:id="rId7"/>
              </p:custDataLst>
            </p:nvPr>
          </p:nvSpPr>
          <p:spPr>
            <a:xfrm>
              <a:off x="2513" y="2422"/>
              <a:ext cx="744" cy="1326"/>
            </a:xfrm>
            <a:prstGeom prst="rect">
              <a:avLst/>
            </a:prstGeom>
            <a:noFill/>
            <a:ln w="25400">
              <a:solidFill>
                <a:srgbClr val="1ABC9C"/>
              </a:solidFill>
            </a:ln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>
              <p:custDataLst>
                <p:tags r:id="rId8"/>
              </p:custDataLst>
            </p:nvPr>
          </p:nvSpPr>
          <p:spPr>
            <a:xfrm>
              <a:off x="2661" y="2552"/>
              <a:ext cx="14132" cy="1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1663731" y="2319329"/>
            <a:ext cx="8932482" cy="239395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 lvl="0" algn="di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zh-CN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出版社图书订购系统微信小程序</a:t>
            </a:r>
          </a:p>
        </p:txBody>
      </p:sp>
      <p:sp>
        <p:nvSpPr>
          <p:cNvPr id="17" name="任意多边形 16"/>
          <p:cNvSpPr/>
          <p:nvPr/>
        </p:nvSpPr>
        <p:spPr>
          <a:xfrm>
            <a:off x="-7620" y="5786755"/>
            <a:ext cx="1609725" cy="106997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il" t="it" r="ir" b="ib"/>
            <a:pathLst>
              <a:path w="4528" h="3977">
                <a:moveTo>
                  <a:pt x="988" y="0"/>
                </a:moveTo>
                <a:cubicBezTo>
                  <a:pt x="2943" y="0"/>
                  <a:pt x="4528" y="1585"/>
                  <a:pt x="4528" y="3540"/>
                </a:cubicBezTo>
                <a:cubicBezTo>
                  <a:pt x="4528" y="3677"/>
                  <a:pt x="4520" y="3813"/>
                  <a:pt x="4505" y="3946"/>
                </a:cubicBezTo>
                <a:lnTo>
                  <a:pt x="4501" y="3977"/>
                </a:lnTo>
                <a:lnTo>
                  <a:pt x="0" y="3977"/>
                </a:lnTo>
                <a:lnTo>
                  <a:pt x="0" y="140"/>
                </a:lnTo>
                <a:lnTo>
                  <a:pt x="19" y="134"/>
                </a:lnTo>
                <a:cubicBezTo>
                  <a:pt x="327" y="47"/>
                  <a:pt x="652" y="0"/>
                  <a:pt x="988" y="0"/>
                </a:cubicBezTo>
                <a:close/>
              </a:path>
            </a:pathLst>
          </a:custGeom>
          <a:solidFill>
            <a:srgbClr val="1ABC9C"/>
          </a:solidFill>
          <a:ln>
            <a:noFill/>
          </a:ln>
        </p:spPr>
        <p:txBody>
          <a:bodyPr wrap="square" rtlCol="0" anchor="t">
            <a:noAutofit/>
          </a:bodyPr>
          <a:lstStyle>
            <a:defPPr>
              <a:defRPr lang="zh-CN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7200" b="1">
              <a:ln w="6600">
                <a:solidFill>
                  <a:srgbClr val="ED7E24"/>
                </a:solidFill>
                <a:prstDash val="solid"/>
              </a:ln>
              <a:solidFill>
                <a:srgbClr val="ED7E24"/>
              </a:solidFill>
              <a:effectLst>
                <a:outerShdw dist="152400" dir="12540000" algn="tl" rotWithShape="0">
                  <a:srgbClr val="E9EBED"/>
                </a:outerShdw>
              </a:effectLst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9772650" y="3841750"/>
            <a:ext cx="2430145" cy="2802890"/>
          </a:xfrm>
          <a:custGeom>
            <a:avLst/>
            <a:gdLst>
              <a:gd name="adj1" fmla="val 9550787"/>
              <a:gd name="adj2" fmla="val 16175209"/>
              <a:gd name="adj3" fmla="val 24233"/>
              <a:gd name="stAng" fmla="pin 0 adj1 21599999"/>
              <a:gd name="istAng" fmla="pin 0 adj2 21599999"/>
              <a:gd name="a3" fmla="pin 0 adj3 50000"/>
              <a:gd name="sw11" fmla="+- istAng 0 stAng"/>
              <a:gd name="sw12" fmla="+- sw11 21600000 0"/>
              <a:gd name="swAng" fmla="?: sw11 sw11 sw12"/>
              <a:gd name="iswAng" fmla="+- 0 0 swAng"/>
              <a:gd name="wt1" fmla="sin wd2 stAng"/>
              <a:gd name="ht1" fmla="cos hd2 stAng"/>
              <a:gd name="wt3" fmla="sin wd2 istAng"/>
              <a:gd name="ht3" fmla="cos hd2 istAng"/>
              <a:gd name="dx1" fmla="cat2 wd2 ht1 wt1"/>
              <a:gd name="dy1" fmla="sat2 hd2 ht1 wt1"/>
              <a:gd name="dx3" fmla="cat2 wd2 ht3 wt3"/>
              <a:gd name="dy3" fmla="sat2 hd2 ht3 wt3"/>
              <a:gd name="x1" fmla="+- hc dx1 0"/>
              <a:gd name="y1" fmla="+- vc dy1 0"/>
              <a:gd name="x3" fmla="+- hc dx3 0"/>
              <a:gd name="y3" fmla="+- vc dy3 0"/>
              <a:gd name="dr" fmla="*/ ss a3 100000"/>
              <a:gd name="iwd2" fmla="+- wd2 0 dr"/>
              <a:gd name="ihd2" fmla="+- hd2 0 dr"/>
              <a:gd name="wt2" fmla="sin iwd2 istAng"/>
              <a:gd name="ht2" fmla="cos ihd2 istAng"/>
              <a:gd name="wt4" fmla="sin iwd2 stAng"/>
              <a:gd name="ht4" fmla="cos ihd2 stAng"/>
              <a:gd name="dx2" fmla="cat2 iwd2 ht2 wt2"/>
              <a:gd name="dy2" fmla="sat2 ihd2 ht2 wt2"/>
              <a:gd name="dx4" fmla="cat2 iwd2 ht4 wt4"/>
              <a:gd name="dy4" fmla="sat2 ihd2 ht4 wt4"/>
              <a:gd name="x2" fmla="+- hc dx2 0"/>
              <a:gd name="y2" fmla="+- vc dy2 0"/>
              <a:gd name="x4" fmla="+- hc dx4 0"/>
              <a:gd name="y4" fmla="+- vc dy4 0"/>
              <a:gd name="sw0" fmla="+- 21600000 0 stAng"/>
              <a:gd name="da1" fmla="+- swAng 0 sw0"/>
              <a:gd name="g1" fmla="max x1 x2"/>
              <a:gd name="g2" fmla="max x3 x4"/>
              <a:gd name="g3" fmla="max g1 g2"/>
              <a:gd name="ir" fmla="?: da1 r g3"/>
              <a:gd name="sw1" fmla="+- cd4 0 stAng"/>
              <a:gd name="sw2" fmla="+- 27000000 0 stAng"/>
              <a:gd name="sw3" fmla="?: sw1 sw1 sw2"/>
              <a:gd name="da2" fmla="+- swAng 0 sw3"/>
              <a:gd name="g5" fmla="max y1 y2"/>
              <a:gd name="g6" fmla="max y3 y4"/>
              <a:gd name="g7" fmla="max g5 g6"/>
              <a:gd name="ib" fmla="?: da2 b g7"/>
              <a:gd name="sw4" fmla="+- cd2 0 stAng"/>
              <a:gd name="sw5" fmla="+- 32400000 0 stAng"/>
              <a:gd name="sw6" fmla="?: sw4 sw4 sw5"/>
              <a:gd name="da3" fmla="+- swAng 0 sw6"/>
              <a:gd name="g9" fmla="min x1 x2"/>
              <a:gd name="g10" fmla="min x3 x4"/>
              <a:gd name="g11" fmla="min g9 g10"/>
              <a:gd name="il" fmla="?: da3 l g11"/>
              <a:gd name="sw7" fmla="+- 3 0 stAng"/>
              <a:gd name="sw8" fmla="+- 37800000 0 stAng"/>
              <a:gd name="sw9" fmla="?: sw7 sw7 sw8"/>
              <a:gd name="da4" fmla="+- swAng 0 sw9"/>
              <a:gd name="g13" fmla="min y1 y2"/>
              <a:gd name="g14" fmla="min y3 y4"/>
              <a:gd name="g15" fmla="min g13 g14"/>
              <a:gd name="it" fmla="?: da4 t g15"/>
              <a:gd name="x5" fmla="+/ x1 x4 2"/>
              <a:gd name="y5" fmla="+/ y1 y4 2"/>
              <a:gd name="x6" fmla="+/ x3 x2 2"/>
              <a:gd name="y6" fmla="+/ y3 y2 2"/>
              <a:gd name="cang1" fmla="+- stAng 0 cd4"/>
              <a:gd name="cang2" fmla="+- istAng cd4 0"/>
              <a:gd name="cang3" fmla="+/ cang1 cang2 2"/>
            </a:gdLst>
            <a:ahLst/>
            <a:cxnLst>
              <a:cxn ang="cang1">
                <a:pos x="x5" y="y5"/>
              </a:cxn>
              <a:cxn ang="cang2">
                <a:pos x="x6" y="y6"/>
              </a:cxn>
              <a:cxn ang="cang3">
                <a:pos x="hc" y="vc"/>
              </a:cxn>
            </a:cxnLst>
            <a:rect l="il" t="it" r="ir" b="ib"/>
            <a:pathLst>
              <a:path w="8412" h="9712">
                <a:moveTo>
                  <a:pt x="8412" y="0"/>
                </a:moveTo>
                <a:lnTo>
                  <a:pt x="8412" y="4182"/>
                </a:lnTo>
                <a:lnTo>
                  <a:pt x="8389" y="4186"/>
                </a:lnTo>
                <a:cubicBezTo>
                  <a:pt x="5964" y="4605"/>
                  <a:pt x="4143" y="6377"/>
                  <a:pt x="4143" y="8498"/>
                </a:cubicBezTo>
                <a:cubicBezTo>
                  <a:pt x="4143" y="8911"/>
                  <a:pt x="4212" y="9310"/>
                  <a:pt x="4341" y="9689"/>
                </a:cubicBezTo>
                <a:lnTo>
                  <a:pt x="4349" y="9712"/>
                </a:lnTo>
                <a:lnTo>
                  <a:pt x="95" y="9712"/>
                </a:lnTo>
                <a:lnTo>
                  <a:pt x="92" y="9691"/>
                </a:lnTo>
                <a:cubicBezTo>
                  <a:pt x="31" y="9300"/>
                  <a:pt x="0" y="8901"/>
                  <a:pt x="0" y="8495"/>
                </a:cubicBezTo>
                <a:cubicBezTo>
                  <a:pt x="0" y="4122"/>
                  <a:pt x="3645" y="516"/>
                  <a:pt x="8349" y="6"/>
                </a:cubicBezTo>
                <a:lnTo>
                  <a:pt x="8412" y="0"/>
                </a:lnTo>
                <a:close/>
              </a:path>
            </a:pathLst>
          </a:custGeom>
          <a:gradFill>
            <a:gsLst>
              <a:gs pos="17000">
                <a:srgbClr val="1ABC9C"/>
              </a:gs>
              <a:gs pos="79000">
                <a:srgbClr val="16E5A2">
                  <a:alpha val="0"/>
                </a:srgbClr>
              </a:gs>
            </a:gsLst>
            <a:lin ang="6120000" scaled="0"/>
          </a:gradFill>
          <a:ln>
            <a:noFill/>
          </a:ln>
        </p:spPr>
        <p:txBody>
          <a:bodyPr wrap="square" rtlCol="0" anchor="t">
            <a:noAutofit/>
          </a:bodyPr>
          <a:lstStyle>
            <a:defPPr>
              <a:defRPr lang="zh-CN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7200" b="1">
              <a:ln w="6600">
                <a:solidFill>
                  <a:srgbClr val="ED7E24"/>
                </a:solidFill>
                <a:prstDash val="solid"/>
              </a:ln>
              <a:solidFill>
                <a:schemeClr val="tx1"/>
              </a:solidFill>
              <a:effectLst>
                <a:outerShdw dist="152400" dir="12540000" algn="tl" rotWithShape="0">
                  <a:srgbClr val="E9EBED"/>
                </a:outerShdw>
              </a:effectLst>
            </a:endParaRPr>
          </a:p>
        </p:txBody>
      </p:sp>
      <p:sp>
        <p:nvSpPr>
          <p:cNvPr id="6" name="任意多边形 5"/>
          <p:cNvSpPr/>
          <p:nvPr/>
        </p:nvSpPr>
        <p:spPr>
          <a:xfrm flipH="1">
            <a:off x="11686540" y="585470"/>
            <a:ext cx="76200" cy="33147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il" t="it" r="ir" b="ib"/>
            <a:pathLst>
              <a:path w="260" h="1360">
                <a:moveTo>
                  <a:pt x="0" y="1230"/>
                </a:moveTo>
                <a:cubicBezTo>
                  <a:pt x="0" y="1158"/>
                  <a:pt x="58" y="1100"/>
                  <a:pt x="130" y="1100"/>
                </a:cubicBezTo>
                <a:cubicBezTo>
                  <a:pt x="202" y="1100"/>
                  <a:pt x="260" y="1158"/>
                  <a:pt x="260" y="1230"/>
                </a:cubicBezTo>
                <a:cubicBezTo>
                  <a:pt x="260" y="1302"/>
                  <a:pt x="202" y="1360"/>
                  <a:pt x="130" y="1360"/>
                </a:cubicBezTo>
                <a:cubicBezTo>
                  <a:pt x="58" y="1360"/>
                  <a:pt x="0" y="1302"/>
                  <a:pt x="0" y="1230"/>
                </a:cubicBezTo>
                <a:close/>
                <a:moveTo>
                  <a:pt x="0" y="680"/>
                </a:moveTo>
                <a:cubicBezTo>
                  <a:pt x="0" y="608"/>
                  <a:pt x="58" y="550"/>
                  <a:pt x="130" y="550"/>
                </a:cubicBezTo>
                <a:cubicBezTo>
                  <a:pt x="202" y="550"/>
                  <a:pt x="260" y="608"/>
                  <a:pt x="260" y="680"/>
                </a:cubicBezTo>
                <a:cubicBezTo>
                  <a:pt x="260" y="752"/>
                  <a:pt x="202" y="810"/>
                  <a:pt x="130" y="810"/>
                </a:cubicBezTo>
                <a:cubicBezTo>
                  <a:pt x="58" y="810"/>
                  <a:pt x="0" y="752"/>
                  <a:pt x="0" y="680"/>
                </a:cubicBezTo>
                <a:close/>
                <a:moveTo>
                  <a:pt x="0" y="130"/>
                </a:moveTo>
                <a:cubicBezTo>
                  <a:pt x="0" y="58"/>
                  <a:pt x="58" y="0"/>
                  <a:pt x="130" y="0"/>
                </a:cubicBezTo>
                <a:cubicBezTo>
                  <a:pt x="202" y="0"/>
                  <a:pt x="260" y="58"/>
                  <a:pt x="260" y="130"/>
                </a:cubicBezTo>
                <a:cubicBezTo>
                  <a:pt x="260" y="202"/>
                  <a:pt x="202" y="260"/>
                  <a:pt x="130" y="260"/>
                </a:cubicBezTo>
                <a:cubicBezTo>
                  <a:pt x="58" y="260"/>
                  <a:pt x="0" y="202"/>
                  <a:pt x="0" y="1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rtlCol="0" anchor="t">
            <a:noAutofit/>
          </a:bodyPr>
          <a:lstStyle/>
          <a:p>
            <a:pPr algn="ctr"/>
            <a:endParaRPr lang="zh-CN" altLang="en-US" sz="7200" b="1">
              <a:ln w="6600">
                <a:solidFill>
                  <a:srgbClr val="ED7E24"/>
                </a:solidFill>
                <a:prstDash val="solid"/>
              </a:ln>
              <a:solidFill>
                <a:srgbClr val="ED7E24"/>
              </a:solidFill>
              <a:effectLst>
                <a:outerShdw dist="152400" dir="12540000" algn="tl" rotWithShape="0">
                  <a:srgbClr val="E9EBED"/>
                </a:outerShdw>
              </a:effectLst>
            </a:endParaRPr>
          </a:p>
        </p:txBody>
      </p:sp>
      <p:sp>
        <p:nvSpPr>
          <p:cNvPr id="54" name="Title 6"/>
          <p:cNvSpPr txBox="1"/>
          <p:nvPr>
            <p:custDataLst>
              <p:tags r:id="rId4"/>
            </p:custDataLst>
          </p:nvPr>
        </p:nvSpPr>
        <p:spPr>
          <a:xfrm>
            <a:off x="1795145" y="1462405"/>
            <a:ext cx="8802370" cy="74930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non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4400" b="1" spc="453" dirty="0" err="1">
                <a:ln w="3175">
                  <a:noFill/>
                  <a:prstDash val="dash"/>
                </a:ln>
                <a:solidFill>
                  <a:schemeClr val="bg1"/>
                </a:solidFill>
                <a:uFillTx/>
                <a:latin typeface="幼圆" panose="02010509060101010101" charset="-122"/>
                <a:ea typeface="幼圆" panose="02010509060101010101" charset="-122"/>
                <a:cs typeface="微软雅黑" panose="020B0503020204020204" charset="-122"/>
                <a:sym typeface="+mn-ea"/>
              </a:rPr>
              <a:t>出版社图书订购系统微信小程序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3752850" y="2921635"/>
            <a:ext cx="4754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>
                <a:gradFill>
                  <a:gsLst>
                    <a:gs pos="0">
                      <a:srgbClr val="1ABC9C"/>
                    </a:gs>
                    <a:gs pos="87000">
                      <a:srgbClr val="99FCC0"/>
                    </a:gs>
                    <a:gs pos="44000">
                      <a:srgbClr val="75FCCE"/>
                    </a:gs>
                  </a:gsLst>
                  <a:lin ang="0" scaled="0"/>
                </a:gradFill>
              </a:rPr>
              <a:t>项目中期答辩</a:t>
            </a:r>
          </a:p>
        </p:txBody>
      </p:sp>
      <p:sp>
        <p:nvSpPr>
          <p:cNvPr id="340" name="Title 6"/>
          <p:cNvSpPr txBox="1"/>
          <p:nvPr>
            <p:custDataLst>
              <p:tags r:id="rId5"/>
            </p:custDataLst>
          </p:nvPr>
        </p:nvSpPr>
        <p:spPr>
          <a:xfrm>
            <a:off x="5243830" y="4110355"/>
            <a:ext cx="1703705" cy="318135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non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5">
                <a:ln w="3175">
                  <a:noFill/>
                  <a:prstDash val="dash"/>
                </a:ln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汇报人：梁宏溢</a:t>
            </a:r>
          </a:p>
        </p:txBody>
      </p:sp>
      <p:sp>
        <p:nvSpPr>
          <p:cNvPr id="353" name="椭圆 352"/>
          <p:cNvSpPr/>
          <p:nvPr/>
        </p:nvSpPr>
        <p:spPr>
          <a:xfrm>
            <a:off x="945515" y="4956175"/>
            <a:ext cx="574040" cy="574040"/>
          </a:xfrm>
          <a:prstGeom prst="ellipse">
            <a:avLst/>
          </a:prstGeom>
          <a:gradFill>
            <a:gsLst>
              <a:gs pos="0">
                <a:srgbClr val="1ABC9C"/>
              </a:gs>
              <a:gs pos="79000">
                <a:srgbClr val="16E5A2">
                  <a:alpha val="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5" name="矩形 354"/>
          <p:cNvSpPr/>
          <p:nvPr/>
        </p:nvSpPr>
        <p:spPr>
          <a:xfrm>
            <a:off x="680720" y="585470"/>
            <a:ext cx="399415" cy="76200"/>
          </a:xfrm>
          <a:prstGeom prst="rect">
            <a:avLst/>
          </a:prstGeom>
          <a:solidFill>
            <a:srgbClr val="1ABC9C"/>
          </a:solidFill>
          <a:ln>
            <a:noFill/>
          </a:ln>
        </p:spPr>
        <p:txBody>
          <a:bodyPr wrap="square" rtlCol="0" anchor="t">
            <a:noAutofit/>
          </a:bodyPr>
          <a:lstStyle/>
          <a:p>
            <a:pPr algn="ctr"/>
            <a:endParaRPr lang="zh-CN" altLang="en-US" sz="7200" b="1">
              <a:ln w="6600">
                <a:solidFill>
                  <a:srgbClr val="ED7E24"/>
                </a:solidFill>
                <a:prstDash val="solid"/>
              </a:ln>
              <a:solidFill>
                <a:srgbClr val="ED7E24"/>
              </a:solidFill>
              <a:effectLst>
                <a:outerShdw dist="152400" dir="12540000" algn="tl" rotWithShape="0">
                  <a:srgbClr val="E9EBED"/>
                </a:outerShdw>
              </a:effectLst>
            </a:endParaRPr>
          </a:p>
        </p:txBody>
      </p:sp>
      <p:sp>
        <p:nvSpPr>
          <p:cNvPr id="356" name="Title 6"/>
          <p:cNvSpPr txBox="1"/>
          <p:nvPr>
            <p:custDataLst>
              <p:tags r:id="rId6"/>
            </p:custDataLst>
          </p:nvPr>
        </p:nvSpPr>
        <p:spPr>
          <a:xfrm>
            <a:off x="5132070" y="4548505"/>
            <a:ext cx="1926590" cy="318135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non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5">
                <a:ln w="3175">
                  <a:noFill/>
                  <a:prstDash val="dash"/>
                </a:ln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指导老师：孙晋永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082800" y="513080"/>
            <a:ext cx="29260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5400">
                <a:solidFill>
                  <a:srgbClr val="212222"/>
                </a:solidFill>
                <a:latin typeface="Staatliches" charset="0"/>
                <a:ea typeface="思源黑体 CN Heavy" panose="020B0A00000000000000" charset="-122"/>
                <a:cs typeface="Staatliches" charset="0"/>
              </a:rPr>
              <a:t>FUINCTION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74725" y="764540"/>
            <a:ext cx="262509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非功能性需求</a:t>
            </a:r>
          </a:p>
        </p:txBody>
      </p:sp>
      <p:sp>
        <p:nvSpPr>
          <p:cNvPr id="7" name="椭圆 6"/>
          <p:cNvSpPr/>
          <p:nvPr/>
        </p:nvSpPr>
        <p:spPr>
          <a:xfrm>
            <a:off x="800100" y="650240"/>
            <a:ext cx="647700" cy="647700"/>
          </a:xfrm>
          <a:prstGeom prst="ellipse">
            <a:avLst/>
          </a:prstGeom>
          <a:noFill/>
          <a:ln w="152400">
            <a:gradFill>
              <a:gsLst>
                <a:gs pos="12000">
                  <a:srgbClr val="4CE7C8"/>
                </a:gs>
                <a:gs pos="58000">
                  <a:srgbClr val="16E5A2">
                    <a:alpha val="0"/>
                  </a:srgbClr>
                </a:gs>
              </a:gsLst>
              <a:lin ang="2640000" scaled="1"/>
            </a:gradFill>
          </a:ln>
        </p:spPr>
        <p:txBody>
          <a:bodyPr wrap="square" rtlCol="0" anchor="t">
            <a:noAutofit/>
          </a:bodyPr>
          <a:lstStyle/>
          <a:p>
            <a:pPr algn="ctr"/>
            <a:endParaRPr lang="zh-CN" altLang="en-US" sz="7200" b="1">
              <a:ln w="6600">
                <a:solidFill>
                  <a:srgbClr val="ED7E24"/>
                </a:solidFill>
                <a:prstDash val="solid"/>
              </a:ln>
              <a:solidFill>
                <a:srgbClr val="ED7E24"/>
              </a:solidFill>
              <a:effectLst>
                <a:outerShdw dist="152400" dir="12540000" algn="tl" rotWithShape="0">
                  <a:srgbClr val="E9EBED"/>
                </a:outerShdw>
              </a:effectLst>
            </a:endParaRPr>
          </a:p>
        </p:txBody>
      </p:sp>
      <p:sp>
        <p:nvSpPr>
          <p:cNvPr id="78" name="任意多边形 77"/>
          <p:cNvSpPr/>
          <p:nvPr/>
        </p:nvSpPr>
        <p:spPr>
          <a:xfrm rot="5400000">
            <a:off x="9991725" y="-217170"/>
            <a:ext cx="1982470" cy="238252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il" t="it" r="ir" b="ib"/>
            <a:pathLst>
              <a:path w="6678" h="8024">
                <a:moveTo>
                  <a:pt x="0" y="0"/>
                </a:moveTo>
                <a:lnTo>
                  <a:pt x="6330" y="0"/>
                </a:lnTo>
                <a:lnTo>
                  <a:pt x="6339" y="27"/>
                </a:lnTo>
                <a:cubicBezTo>
                  <a:pt x="6558" y="691"/>
                  <a:pt x="6678" y="1415"/>
                  <a:pt x="6678" y="2173"/>
                </a:cubicBezTo>
                <a:cubicBezTo>
                  <a:pt x="6678" y="5404"/>
                  <a:pt x="4490" y="8024"/>
                  <a:pt x="1792" y="8024"/>
                </a:cubicBezTo>
                <a:cubicBezTo>
                  <a:pt x="1160" y="8024"/>
                  <a:pt x="555" y="7880"/>
                  <a:pt x="1" y="7618"/>
                </a:cubicBezTo>
                <a:lnTo>
                  <a:pt x="0" y="761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22232B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4760000" scaled="0"/>
          </a:gradFill>
          <a:ln>
            <a:noFill/>
          </a:ln>
        </p:spPr>
        <p:txBody>
          <a:bodyPr wrap="square" rtlCol="0" anchor="t">
            <a:noAutofit/>
          </a:bodyPr>
          <a:lstStyle>
            <a:defPPr>
              <a:defRPr lang="zh-CN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7200" b="1">
              <a:ln w="6600">
                <a:solidFill>
                  <a:srgbClr val="ED7E24"/>
                </a:solidFill>
                <a:prstDash val="solid"/>
              </a:ln>
              <a:solidFill>
                <a:srgbClr val="ED7E24"/>
              </a:solidFill>
              <a:effectLst>
                <a:outerShdw dist="152400" dir="12540000" algn="tl" rotWithShape="0">
                  <a:srgbClr val="E9EBED"/>
                </a:outerShdw>
              </a:effectLst>
            </a:endParaRPr>
          </a:p>
        </p:txBody>
      </p:sp>
      <p:sp>
        <p:nvSpPr>
          <p:cNvPr id="22" name="任意多边形 21"/>
          <p:cNvSpPr/>
          <p:nvPr/>
        </p:nvSpPr>
        <p:spPr>
          <a:xfrm>
            <a:off x="1193165" y="4453890"/>
            <a:ext cx="3001010" cy="60579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788" h="1920">
                <a:moveTo>
                  <a:pt x="960" y="0"/>
                </a:moveTo>
                <a:lnTo>
                  <a:pt x="6828" y="0"/>
                </a:lnTo>
                <a:cubicBezTo>
                  <a:pt x="7358" y="0"/>
                  <a:pt x="7788" y="430"/>
                  <a:pt x="7788" y="960"/>
                </a:cubicBezTo>
                <a:cubicBezTo>
                  <a:pt x="7788" y="1490"/>
                  <a:pt x="7358" y="1920"/>
                  <a:pt x="6828" y="1920"/>
                </a:cubicBezTo>
                <a:lnTo>
                  <a:pt x="1200" y="1920"/>
                </a:lnTo>
                <a:lnTo>
                  <a:pt x="960" y="1920"/>
                </a:lnTo>
                <a:lnTo>
                  <a:pt x="0" y="1920"/>
                </a:lnTo>
                <a:lnTo>
                  <a:pt x="0" y="960"/>
                </a:lnTo>
                <a:cubicBezTo>
                  <a:pt x="0" y="430"/>
                  <a:pt x="430" y="0"/>
                  <a:pt x="960" y="0"/>
                </a:cubicBezTo>
                <a:close/>
              </a:path>
            </a:pathLst>
          </a:custGeom>
          <a:gradFill>
            <a:gsLst>
              <a:gs pos="0">
                <a:srgbClr val="16E7A3"/>
              </a:gs>
              <a:gs pos="84000">
                <a:srgbClr val="15E7CC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rtlCol="0" anchor="t">
            <a:noAutofit/>
          </a:bodyPr>
          <a:lstStyle/>
          <a:p>
            <a:pPr algn="ctr"/>
            <a:endParaRPr lang="zh-CN" altLang="en-US" sz="7200" b="1">
              <a:ln w="6600">
                <a:solidFill>
                  <a:srgbClr val="ED7E24"/>
                </a:solidFill>
                <a:prstDash val="solid"/>
              </a:ln>
              <a:solidFill>
                <a:srgbClr val="ED7E24"/>
              </a:solidFill>
              <a:effectLst>
                <a:outerShdw dist="152400" dir="12540000" algn="tl" rotWithShape="0">
                  <a:srgbClr val="E9EBED"/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75410" y="2688590"/>
            <a:ext cx="1783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</a:rPr>
              <a:t>页面渲染、后台并发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375410" y="3928110"/>
            <a:ext cx="33832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</a:rPr>
              <a:t>隐私安全性、密码安全性、数据库安全性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375410" y="457263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chemeClr val="tx1"/>
                </a:solidFill>
                <a:latin typeface="+mj-ea"/>
                <a:ea typeface="+mj-ea"/>
              </a:rPr>
              <a:t>兼容性需求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375410" y="5279390"/>
            <a:ext cx="2672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</a:rPr>
              <a:t>只要安装微信，即可使用小程序</a:t>
            </a:r>
          </a:p>
        </p:txBody>
      </p:sp>
      <p:sp>
        <p:nvSpPr>
          <p:cNvPr id="32" name="任意多边形 31"/>
          <p:cNvSpPr/>
          <p:nvPr/>
        </p:nvSpPr>
        <p:spPr>
          <a:xfrm>
            <a:off x="1193165" y="1884045"/>
            <a:ext cx="3001010" cy="60579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788" h="1920">
                <a:moveTo>
                  <a:pt x="960" y="0"/>
                </a:moveTo>
                <a:lnTo>
                  <a:pt x="6828" y="0"/>
                </a:lnTo>
                <a:cubicBezTo>
                  <a:pt x="7358" y="0"/>
                  <a:pt x="7788" y="430"/>
                  <a:pt x="7788" y="960"/>
                </a:cubicBezTo>
                <a:cubicBezTo>
                  <a:pt x="7788" y="1490"/>
                  <a:pt x="7358" y="1920"/>
                  <a:pt x="6828" y="1920"/>
                </a:cubicBezTo>
                <a:lnTo>
                  <a:pt x="1200" y="1920"/>
                </a:lnTo>
                <a:lnTo>
                  <a:pt x="960" y="1920"/>
                </a:lnTo>
                <a:lnTo>
                  <a:pt x="0" y="1920"/>
                </a:lnTo>
                <a:lnTo>
                  <a:pt x="0" y="960"/>
                </a:lnTo>
                <a:cubicBezTo>
                  <a:pt x="0" y="430"/>
                  <a:pt x="430" y="0"/>
                  <a:pt x="960" y="0"/>
                </a:cubicBezTo>
                <a:close/>
              </a:path>
            </a:pathLst>
          </a:custGeom>
          <a:gradFill>
            <a:gsLst>
              <a:gs pos="0">
                <a:srgbClr val="16E7A3"/>
              </a:gs>
              <a:gs pos="84000">
                <a:srgbClr val="15E7CC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rtlCol="0" anchor="t">
            <a:noAutofit/>
          </a:bodyPr>
          <a:lstStyle/>
          <a:p>
            <a:pPr algn="ctr"/>
            <a:endParaRPr lang="zh-CN" altLang="en-US" sz="7200" b="1">
              <a:ln w="6600">
                <a:solidFill>
                  <a:srgbClr val="ED7E24"/>
                </a:solidFill>
                <a:prstDash val="solid"/>
              </a:ln>
              <a:solidFill>
                <a:srgbClr val="ED7E24"/>
              </a:solidFill>
              <a:effectLst>
                <a:outerShdw dist="152400" dir="12540000" algn="tl" rotWithShape="0">
                  <a:srgbClr val="E9EBED"/>
                </a:outerShd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75410" y="200279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chemeClr val="tx1"/>
                </a:solidFill>
                <a:latin typeface="+mj-ea"/>
                <a:ea typeface="+mj-ea"/>
              </a:rPr>
              <a:t>性能需求</a:t>
            </a:r>
          </a:p>
        </p:txBody>
      </p:sp>
      <p:sp>
        <p:nvSpPr>
          <p:cNvPr id="20" name="任意多边形 19"/>
          <p:cNvSpPr/>
          <p:nvPr/>
        </p:nvSpPr>
        <p:spPr>
          <a:xfrm>
            <a:off x="1193165" y="3100705"/>
            <a:ext cx="3001010" cy="60579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788" h="1920">
                <a:moveTo>
                  <a:pt x="960" y="0"/>
                </a:moveTo>
                <a:lnTo>
                  <a:pt x="6828" y="0"/>
                </a:lnTo>
                <a:cubicBezTo>
                  <a:pt x="7358" y="0"/>
                  <a:pt x="7788" y="430"/>
                  <a:pt x="7788" y="960"/>
                </a:cubicBezTo>
                <a:cubicBezTo>
                  <a:pt x="7788" y="1490"/>
                  <a:pt x="7358" y="1920"/>
                  <a:pt x="6828" y="1920"/>
                </a:cubicBezTo>
                <a:lnTo>
                  <a:pt x="1200" y="1920"/>
                </a:lnTo>
                <a:lnTo>
                  <a:pt x="960" y="1920"/>
                </a:lnTo>
                <a:lnTo>
                  <a:pt x="0" y="1920"/>
                </a:lnTo>
                <a:lnTo>
                  <a:pt x="0" y="960"/>
                </a:lnTo>
                <a:cubicBezTo>
                  <a:pt x="0" y="430"/>
                  <a:pt x="430" y="0"/>
                  <a:pt x="960" y="0"/>
                </a:cubicBezTo>
                <a:close/>
              </a:path>
            </a:pathLst>
          </a:custGeom>
          <a:gradFill>
            <a:gsLst>
              <a:gs pos="0">
                <a:srgbClr val="16E7A3"/>
              </a:gs>
              <a:gs pos="84000">
                <a:srgbClr val="15E7CC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rtlCol="0" anchor="t">
            <a:noAutofit/>
          </a:bodyPr>
          <a:lstStyle/>
          <a:p>
            <a:pPr algn="ctr"/>
            <a:endParaRPr lang="zh-CN" altLang="en-US" sz="7200" b="1">
              <a:ln w="6600">
                <a:solidFill>
                  <a:srgbClr val="ED7E24"/>
                </a:solidFill>
                <a:prstDash val="solid"/>
              </a:ln>
              <a:solidFill>
                <a:srgbClr val="ED7E24"/>
              </a:solidFill>
              <a:effectLst>
                <a:outerShdw dist="152400" dir="12540000" algn="tl" rotWithShape="0">
                  <a:srgbClr val="E9EBED"/>
                </a:outerShdw>
              </a:effectLst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375410" y="321945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chemeClr val="tx1"/>
                </a:solidFill>
                <a:latin typeface="+mj-ea"/>
                <a:ea typeface="+mj-ea"/>
              </a:rPr>
              <a:t>安全性需求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52625" y="0"/>
            <a:ext cx="1998980" cy="6019165"/>
          </a:xfrm>
          <a:prstGeom prst="rect">
            <a:avLst/>
          </a:prstGeom>
          <a:solidFill>
            <a:srgbClr val="4CE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 rot="5400000">
            <a:off x="377825" y="1901825"/>
            <a:ext cx="5147945" cy="2214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b="1"/>
              <a:t>FOUR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587875" y="1860550"/>
            <a:ext cx="99695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>
                <a:solidFill>
                  <a:srgbClr val="1ABC9C"/>
                </a:solidFill>
                <a:latin typeface="Arial Black" panose="020B0A04020102020204" charset="0"/>
                <a:ea typeface="Malgun Gothic" panose="020B0503020000020004" charset="-127"/>
                <a:cs typeface="Arial Black" panose="020B0A04020102020204" charset="0"/>
              </a:rPr>
              <a:t>04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676775" y="2690495"/>
            <a:ext cx="29260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5400" b="1">
                <a:solidFill>
                  <a:srgbClr val="1ABC9C"/>
                </a:solidFill>
              </a:rPr>
              <a:t>系统设计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072630" y="381000"/>
            <a:ext cx="4712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>
                <a:solidFill>
                  <a:srgbClr val="2F3134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出版社图书订购系统微信小程序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10030460" y="6086475"/>
            <a:ext cx="1411605" cy="273050"/>
            <a:chOff x="34346" y="18098"/>
            <a:chExt cx="2480" cy="536"/>
          </a:xfrm>
        </p:grpSpPr>
        <p:sp>
          <p:nvSpPr>
            <p:cNvPr id="15" name="矩形 14"/>
            <p:cNvSpPr/>
            <p:nvPr/>
          </p:nvSpPr>
          <p:spPr>
            <a:xfrm>
              <a:off x="34346" y="18210"/>
              <a:ext cx="340" cy="340"/>
            </a:xfrm>
            <a:prstGeom prst="rect">
              <a:avLst/>
            </a:prstGeom>
            <a:noFill/>
            <a:ln w="63500">
              <a:solidFill>
                <a:srgbClr val="714DFF"/>
              </a:solidFill>
              <a:miter lim="800000"/>
            </a:ln>
          </p:spPr>
          <p:txBody>
            <a:bodyPr wrap="square" rtlCol="0" anchor="t">
              <a:noAutofit/>
            </a:bodyPr>
            <a:lstStyle/>
            <a:p>
              <a:pPr algn="ctr"/>
              <a:endParaRPr lang="zh-CN" altLang="en-US" sz="7200" b="1">
                <a:ln w="6600">
                  <a:solidFill>
                    <a:srgbClr val="ED7E24"/>
                  </a:solidFill>
                  <a:prstDash val="solid"/>
                </a:ln>
                <a:solidFill>
                  <a:srgbClr val="ED7E24"/>
                </a:solidFill>
                <a:effectLst>
                  <a:outerShdw dist="152400" dir="12540000" algn="tl" rotWithShape="0">
                    <a:srgbClr val="E9EBED"/>
                  </a:outerShdw>
                </a:effectLst>
              </a:endParaRPr>
            </a:p>
          </p:txBody>
        </p:sp>
        <p:sp>
          <p:nvSpPr>
            <p:cNvPr id="16" name="等腰三角形 15"/>
            <p:cNvSpPr/>
            <p:nvPr/>
          </p:nvSpPr>
          <p:spPr>
            <a:xfrm>
              <a:off x="34996" y="18225"/>
              <a:ext cx="400" cy="330"/>
            </a:xfrm>
            <a:prstGeom prst="triangle">
              <a:avLst/>
            </a:prstGeom>
            <a:noFill/>
            <a:ln w="63500">
              <a:solidFill>
                <a:srgbClr val="16E7A3"/>
              </a:solidFill>
              <a:miter lim="800000"/>
            </a:ln>
          </p:spPr>
          <p:txBody>
            <a:bodyPr wrap="square" rtlCol="0" anchor="t">
              <a:noAutofit/>
            </a:bodyPr>
            <a:lstStyle/>
            <a:p>
              <a:pPr algn="ctr"/>
              <a:endParaRPr lang="zh-CN" altLang="en-US" sz="7200" b="1">
                <a:ln w="6600">
                  <a:solidFill>
                    <a:srgbClr val="ED7E24"/>
                  </a:solidFill>
                  <a:prstDash val="solid"/>
                </a:ln>
                <a:solidFill>
                  <a:srgbClr val="ED7E24"/>
                </a:solidFill>
                <a:effectLst>
                  <a:outerShdw dist="152400" dir="12540000" algn="tl" rotWithShape="0">
                    <a:srgbClr val="E9EBED"/>
                  </a:outerShdw>
                </a:effectLst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36456" y="18195"/>
              <a:ext cx="370" cy="370"/>
            </a:xfrm>
            <a:prstGeom prst="ellipse">
              <a:avLst/>
            </a:prstGeom>
            <a:noFill/>
            <a:ln w="63500">
              <a:solidFill>
                <a:srgbClr val="FFE85A"/>
              </a:solidFill>
            </a:ln>
          </p:spPr>
          <p:txBody>
            <a:bodyPr wrap="square" rtlCol="0" anchor="t">
              <a:noAutofit/>
            </a:bodyPr>
            <a:lstStyle/>
            <a:p>
              <a:pPr algn="ctr"/>
              <a:endParaRPr lang="zh-CN" altLang="en-US" sz="7200" b="1">
                <a:ln w="6600">
                  <a:solidFill>
                    <a:srgbClr val="ED7E24"/>
                  </a:solidFill>
                  <a:prstDash val="solid"/>
                </a:ln>
                <a:solidFill>
                  <a:srgbClr val="ED7E24"/>
                </a:solidFill>
                <a:effectLst>
                  <a:outerShdw dist="152400" dir="12540000" algn="tl" rotWithShape="0">
                    <a:srgbClr val="E9EBED"/>
                  </a:outerShdw>
                </a:effectLst>
              </a:endParaRPr>
            </a:p>
          </p:txBody>
        </p:sp>
        <p:sp>
          <p:nvSpPr>
            <p:cNvPr id="18" name="十字形 17"/>
            <p:cNvSpPr/>
            <p:nvPr/>
          </p:nvSpPr>
          <p:spPr>
            <a:xfrm rot="2700000">
              <a:off x="35698" y="18098"/>
              <a:ext cx="537" cy="537"/>
            </a:xfrm>
            <a:prstGeom prst="plus">
              <a:avLst>
                <a:gd name="adj" fmla="val 38939"/>
              </a:avLst>
            </a:prstGeom>
            <a:solidFill>
              <a:srgbClr val="13B8DF"/>
            </a:solidFill>
            <a:ln>
              <a:noFill/>
            </a:ln>
          </p:spPr>
          <p:txBody>
            <a:bodyPr wrap="square" rtlCol="0" anchor="t">
              <a:noAutofit/>
            </a:bodyPr>
            <a:lstStyle/>
            <a:p>
              <a:pPr algn="ctr"/>
              <a:endParaRPr lang="zh-CN" altLang="en-US" sz="7200" b="1">
                <a:ln w="6600">
                  <a:solidFill>
                    <a:srgbClr val="ED7E24"/>
                  </a:solidFill>
                  <a:prstDash val="solid"/>
                </a:ln>
                <a:solidFill>
                  <a:srgbClr val="ED7E24"/>
                </a:solidFill>
                <a:effectLst>
                  <a:outerShdw dist="152400" dir="12540000" algn="tl" rotWithShape="0">
                    <a:srgbClr val="E9EBED"/>
                  </a:outerShdw>
                </a:effectLst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4676775" y="3612515"/>
            <a:ext cx="21247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>
                <a:solidFill>
                  <a:schemeClr val="bg1">
                    <a:lumMod val="95000"/>
                  </a:schemeClr>
                </a:solidFill>
                <a:latin typeface="Yu Gothic UI" panose="020B0500000000000000" charset="-128"/>
                <a:ea typeface="Yu Gothic UI" panose="020B0500000000000000" charset="-128"/>
                <a:sym typeface="+mn-ea"/>
              </a:rPr>
              <a:t>System design</a:t>
            </a: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082800" y="513080"/>
            <a:ext cx="29260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5400">
                <a:solidFill>
                  <a:srgbClr val="212222"/>
                </a:solidFill>
                <a:latin typeface="Staatliches" charset="0"/>
                <a:ea typeface="思源黑体 CN Heavy" panose="020B0A00000000000000" charset="-122"/>
                <a:cs typeface="Staatliches" charset="0"/>
              </a:rPr>
              <a:t>design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74725" y="764540"/>
            <a:ext cx="181102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总体设计</a:t>
            </a:r>
          </a:p>
        </p:txBody>
      </p:sp>
      <p:sp>
        <p:nvSpPr>
          <p:cNvPr id="7" name="椭圆 6"/>
          <p:cNvSpPr/>
          <p:nvPr/>
        </p:nvSpPr>
        <p:spPr>
          <a:xfrm>
            <a:off x="800100" y="650240"/>
            <a:ext cx="647700" cy="647700"/>
          </a:xfrm>
          <a:prstGeom prst="ellipse">
            <a:avLst/>
          </a:prstGeom>
          <a:noFill/>
          <a:ln w="152400">
            <a:gradFill>
              <a:gsLst>
                <a:gs pos="12000">
                  <a:srgbClr val="4CE7C8"/>
                </a:gs>
                <a:gs pos="58000">
                  <a:srgbClr val="16E5A2">
                    <a:alpha val="0"/>
                  </a:srgbClr>
                </a:gs>
              </a:gsLst>
              <a:lin ang="2640000" scaled="1"/>
            </a:gradFill>
          </a:ln>
        </p:spPr>
        <p:txBody>
          <a:bodyPr wrap="square" rtlCol="0" anchor="t">
            <a:noAutofit/>
          </a:bodyPr>
          <a:lstStyle/>
          <a:p>
            <a:pPr algn="ctr"/>
            <a:endParaRPr lang="zh-CN" altLang="en-US" sz="7200" b="1">
              <a:ln w="6600">
                <a:solidFill>
                  <a:srgbClr val="ED7E24"/>
                </a:solidFill>
                <a:prstDash val="solid"/>
              </a:ln>
              <a:solidFill>
                <a:srgbClr val="ED7E24"/>
              </a:solidFill>
              <a:effectLst>
                <a:outerShdw dist="152400" dir="12540000" algn="tl" rotWithShape="0">
                  <a:srgbClr val="E9EBED"/>
                </a:outerShdw>
              </a:effectLst>
            </a:endParaRPr>
          </a:p>
        </p:txBody>
      </p:sp>
      <p:sp>
        <p:nvSpPr>
          <p:cNvPr id="78" name="任意多边形 77"/>
          <p:cNvSpPr/>
          <p:nvPr/>
        </p:nvSpPr>
        <p:spPr>
          <a:xfrm rot="5400000">
            <a:off x="9991725" y="-217170"/>
            <a:ext cx="1982470" cy="238252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il" t="it" r="ir" b="ib"/>
            <a:pathLst>
              <a:path w="6678" h="8024">
                <a:moveTo>
                  <a:pt x="0" y="0"/>
                </a:moveTo>
                <a:lnTo>
                  <a:pt x="6330" y="0"/>
                </a:lnTo>
                <a:lnTo>
                  <a:pt x="6339" y="27"/>
                </a:lnTo>
                <a:cubicBezTo>
                  <a:pt x="6558" y="691"/>
                  <a:pt x="6678" y="1415"/>
                  <a:pt x="6678" y="2173"/>
                </a:cubicBezTo>
                <a:cubicBezTo>
                  <a:pt x="6678" y="5404"/>
                  <a:pt x="4490" y="8024"/>
                  <a:pt x="1792" y="8024"/>
                </a:cubicBezTo>
                <a:cubicBezTo>
                  <a:pt x="1160" y="8024"/>
                  <a:pt x="555" y="7880"/>
                  <a:pt x="1" y="7618"/>
                </a:cubicBezTo>
                <a:lnTo>
                  <a:pt x="0" y="761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22232B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4760000" scaled="0"/>
          </a:gradFill>
          <a:ln>
            <a:noFill/>
          </a:ln>
        </p:spPr>
        <p:txBody>
          <a:bodyPr wrap="square" rtlCol="0" anchor="t">
            <a:noAutofit/>
          </a:bodyPr>
          <a:lstStyle>
            <a:defPPr>
              <a:defRPr lang="zh-CN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7200" b="1">
              <a:ln w="6600">
                <a:solidFill>
                  <a:srgbClr val="ED7E24"/>
                </a:solidFill>
                <a:prstDash val="solid"/>
              </a:ln>
              <a:solidFill>
                <a:srgbClr val="ED7E24"/>
              </a:solidFill>
              <a:effectLst>
                <a:outerShdw dist="152400" dir="12540000" algn="tl" rotWithShape="0">
                  <a:srgbClr val="E9EBED"/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4725" y="154051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前端设计</a:t>
            </a:r>
          </a:p>
        </p:txBody>
      </p:sp>
      <p:pic>
        <p:nvPicPr>
          <p:cNvPr id="3" name="C9F754DE-2CAD-44b6-B708-469DEB6407EB-1" descr="qt_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720" y="1626235"/>
            <a:ext cx="5674360" cy="4840605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082800" y="513080"/>
            <a:ext cx="29260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5400">
                <a:solidFill>
                  <a:srgbClr val="212222"/>
                </a:solidFill>
                <a:latin typeface="Staatliches" charset="0"/>
                <a:ea typeface="思源黑体 CN Heavy" panose="020B0A00000000000000" charset="-122"/>
                <a:cs typeface="Staatliches" charset="0"/>
              </a:rPr>
              <a:t>design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74725" y="764540"/>
            <a:ext cx="181102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总体设计</a:t>
            </a:r>
          </a:p>
        </p:txBody>
      </p:sp>
      <p:sp>
        <p:nvSpPr>
          <p:cNvPr id="7" name="椭圆 6"/>
          <p:cNvSpPr/>
          <p:nvPr/>
        </p:nvSpPr>
        <p:spPr>
          <a:xfrm>
            <a:off x="800100" y="650240"/>
            <a:ext cx="647700" cy="647700"/>
          </a:xfrm>
          <a:prstGeom prst="ellipse">
            <a:avLst/>
          </a:prstGeom>
          <a:noFill/>
          <a:ln w="152400">
            <a:gradFill>
              <a:gsLst>
                <a:gs pos="12000">
                  <a:srgbClr val="4CE7C8"/>
                </a:gs>
                <a:gs pos="58000">
                  <a:srgbClr val="16E5A2">
                    <a:alpha val="0"/>
                  </a:srgbClr>
                </a:gs>
              </a:gsLst>
              <a:lin ang="2640000" scaled="1"/>
            </a:gradFill>
          </a:ln>
        </p:spPr>
        <p:txBody>
          <a:bodyPr wrap="square" rtlCol="0" anchor="t">
            <a:noAutofit/>
          </a:bodyPr>
          <a:lstStyle/>
          <a:p>
            <a:pPr algn="ctr"/>
            <a:endParaRPr lang="zh-CN" altLang="en-US" sz="7200" b="1">
              <a:ln w="6600">
                <a:solidFill>
                  <a:srgbClr val="ED7E24"/>
                </a:solidFill>
                <a:prstDash val="solid"/>
              </a:ln>
              <a:solidFill>
                <a:srgbClr val="ED7E24"/>
              </a:solidFill>
              <a:effectLst>
                <a:outerShdw dist="152400" dir="12540000" algn="tl" rotWithShape="0">
                  <a:srgbClr val="E9EBED"/>
                </a:outerShdw>
              </a:effectLst>
            </a:endParaRPr>
          </a:p>
        </p:txBody>
      </p:sp>
      <p:sp>
        <p:nvSpPr>
          <p:cNvPr id="78" name="任意多边形 77"/>
          <p:cNvSpPr/>
          <p:nvPr/>
        </p:nvSpPr>
        <p:spPr>
          <a:xfrm rot="5400000">
            <a:off x="9991725" y="-217170"/>
            <a:ext cx="1982470" cy="238252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il" t="it" r="ir" b="ib"/>
            <a:pathLst>
              <a:path w="6678" h="8024">
                <a:moveTo>
                  <a:pt x="0" y="0"/>
                </a:moveTo>
                <a:lnTo>
                  <a:pt x="6330" y="0"/>
                </a:lnTo>
                <a:lnTo>
                  <a:pt x="6339" y="27"/>
                </a:lnTo>
                <a:cubicBezTo>
                  <a:pt x="6558" y="691"/>
                  <a:pt x="6678" y="1415"/>
                  <a:pt x="6678" y="2173"/>
                </a:cubicBezTo>
                <a:cubicBezTo>
                  <a:pt x="6678" y="5404"/>
                  <a:pt x="4490" y="8024"/>
                  <a:pt x="1792" y="8024"/>
                </a:cubicBezTo>
                <a:cubicBezTo>
                  <a:pt x="1160" y="8024"/>
                  <a:pt x="555" y="7880"/>
                  <a:pt x="1" y="7618"/>
                </a:cubicBezTo>
                <a:lnTo>
                  <a:pt x="0" y="761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22232B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4760000" scaled="0"/>
          </a:gradFill>
          <a:ln>
            <a:noFill/>
          </a:ln>
        </p:spPr>
        <p:txBody>
          <a:bodyPr wrap="square" rtlCol="0" anchor="t">
            <a:noAutofit/>
          </a:bodyPr>
          <a:lstStyle>
            <a:defPPr>
              <a:defRPr lang="zh-CN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7200" b="1">
              <a:ln w="6600">
                <a:solidFill>
                  <a:srgbClr val="ED7E24"/>
                </a:solidFill>
                <a:prstDash val="solid"/>
              </a:ln>
              <a:solidFill>
                <a:srgbClr val="ED7E24"/>
              </a:solidFill>
              <a:effectLst>
                <a:outerShdw dist="152400" dir="12540000" algn="tl" rotWithShape="0">
                  <a:srgbClr val="E9EBED"/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4725" y="154051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后端设计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5586730" y="2419350"/>
            <a:ext cx="2759710" cy="275590"/>
            <a:chOff x="3030" y="3210"/>
            <a:chExt cx="4346" cy="434"/>
          </a:xfrm>
        </p:grpSpPr>
        <p:sp>
          <p:nvSpPr>
            <p:cNvPr id="12" name="文本框 11"/>
            <p:cNvSpPr txBox="1"/>
            <p:nvPr/>
          </p:nvSpPr>
          <p:spPr>
            <a:xfrm>
              <a:off x="3102" y="3210"/>
              <a:ext cx="4275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>
                  <a:solidFill>
                    <a:schemeClr val="bg1"/>
                  </a:solidFill>
                </a:rPr>
                <a:t>登录接口（直接调用微信提供的</a:t>
              </a:r>
              <a:r>
                <a:rPr lang="en-US" altLang="zh-CN" sz="1200">
                  <a:solidFill>
                    <a:schemeClr val="bg1"/>
                  </a:solidFill>
                </a:rPr>
                <a:t>API</a:t>
              </a:r>
              <a:r>
                <a:rPr lang="zh-CN" altLang="en-US" sz="1200">
                  <a:solidFill>
                    <a:schemeClr val="bg1"/>
                  </a:solidFill>
                </a:rPr>
                <a:t>）</a:t>
              </a:r>
            </a:p>
          </p:txBody>
        </p:sp>
        <p:sp>
          <p:nvSpPr>
            <p:cNvPr id="13" name="椭圆 12"/>
            <p:cNvSpPr/>
            <p:nvPr/>
          </p:nvSpPr>
          <p:spPr>
            <a:xfrm>
              <a:off x="3030" y="3363"/>
              <a:ext cx="128" cy="1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586730" y="2719070"/>
            <a:ext cx="2514600" cy="275590"/>
            <a:chOff x="3030" y="3210"/>
            <a:chExt cx="3960" cy="434"/>
          </a:xfrm>
        </p:grpSpPr>
        <p:sp>
          <p:nvSpPr>
            <p:cNvPr id="15" name="文本框 14"/>
            <p:cNvSpPr txBox="1"/>
            <p:nvPr/>
          </p:nvSpPr>
          <p:spPr>
            <a:xfrm>
              <a:off x="3102" y="3210"/>
              <a:ext cx="388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>
                  <a:solidFill>
                    <a:schemeClr val="bg1"/>
                  </a:solidFill>
                </a:rPr>
                <a:t>出版社图书信息的更新、删除接口</a:t>
              </a:r>
            </a:p>
          </p:txBody>
        </p:sp>
        <p:sp>
          <p:nvSpPr>
            <p:cNvPr id="16" name="椭圆 15"/>
            <p:cNvSpPr/>
            <p:nvPr/>
          </p:nvSpPr>
          <p:spPr>
            <a:xfrm>
              <a:off x="3030" y="3363"/>
              <a:ext cx="128" cy="1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586730" y="2994660"/>
            <a:ext cx="2057400" cy="275590"/>
            <a:chOff x="3030" y="3210"/>
            <a:chExt cx="3240" cy="434"/>
          </a:xfrm>
        </p:grpSpPr>
        <p:sp>
          <p:nvSpPr>
            <p:cNvPr id="18" name="文本框 17"/>
            <p:cNvSpPr txBox="1"/>
            <p:nvPr/>
          </p:nvSpPr>
          <p:spPr>
            <a:xfrm>
              <a:off x="3102" y="3210"/>
              <a:ext cx="316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>
                  <a:solidFill>
                    <a:schemeClr val="bg1"/>
                  </a:solidFill>
                </a:rPr>
                <a:t>用户信息的更新、删除接口</a:t>
              </a:r>
            </a:p>
          </p:txBody>
        </p:sp>
        <p:sp>
          <p:nvSpPr>
            <p:cNvPr id="19" name="椭圆 18"/>
            <p:cNvSpPr/>
            <p:nvPr/>
          </p:nvSpPr>
          <p:spPr>
            <a:xfrm>
              <a:off x="3030" y="3363"/>
              <a:ext cx="128" cy="1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586730" y="3270250"/>
            <a:ext cx="2057400" cy="275590"/>
            <a:chOff x="3030" y="3210"/>
            <a:chExt cx="3240" cy="434"/>
          </a:xfrm>
        </p:grpSpPr>
        <p:sp>
          <p:nvSpPr>
            <p:cNvPr id="21" name="文本框 20"/>
            <p:cNvSpPr txBox="1"/>
            <p:nvPr/>
          </p:nvSpPr>
          <p:spPr>
            <a:xfrm>
              <a:off x="3102" y="3210"/>
              <a:ext cx="316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>
                  <a:solidFill>
                    <a:schemeClr val="bg1"/>
                  </a:solidFill>
                </a:rPr>
                <a:t>订单信息的更新、删除接口</a:t>
              </a:r>
            </a:p>
          </p:txBody>
        </p:sp>
        <p:sp>
          <p:nvSpPr>
            <p:cNvPr id="22" name="椭圆 21"/>
            <p:cNvSpPr/>
            <p:nvPr/>
          </p:nvSpPr>
          <p:spPr>
            <a:xfrm>
              <a:off x="3030" y="3363"/>
              <a:ext cx="128" cy="1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586730" y="3545840"/>
            <a:ext cx="2209800" cy="275590"/>
            <a:chOff x="3030" y="3210"/>
            <a:chExt cx="3480" cy="434"/>
          </a:xfrm>
        </p:grpSpPr>
        <p:sp>
          <p:nvSpPr>
            <p:cNvPr id="24" name="文本框 23"/>
            <p:cNvSpPr txBox="1"/>
            <p:nvPr/>
          </p:nvSpPr>
          <p:spPr>
            <a:xfrm>
              <a:off x="3102" y="3210"/>
              <a:ext cx="340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>
                  <a:solidFill>
                    <a:schemeClr val="bg1"/>
                  </a:solidFill>
                </a:rPr>
                <a:t>购物车信息的更新、删除接口</a:t>
              </a:r>
            </a:p>
          </p:txBody>
        </p:sp>
        <p:sp>
          <p:nvSpPr>
            <p:cNvPr id="25" name="椭圆 24"/>
            <p:cNvSpPr/>
            <p:nvPr/>
          </p:nvSpPr>
          <p:spPr>
            <a:xfrm>
              <a:off x="3030" y="3363"/>
              <a:ext cx="128" cy="1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586730" y="3821430"/>
            <a:ext cx="1143000" cy="275590"/>
            <a:chOff x="3030" y="3210"/>
            <a:chExt cx="1800" cy="434"/>
          </a:xfrm>
        </p:grpSpPr>
        <p:sp>
          <p:nvSpPr>
            <p:cNvPr id="27" name="文本框 26"/>
            <p:cNvSpPr txBox="1"/>
            <p:nvPr/>
          </p:nvSpPr>
          <p:spPr>
            <a:xfrm>
              <a:off x="3102" y="3210"/>
              <a:ext cx="172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>
                  <a:solidFill>
                    <a:schemeClr val="bg1"/>
                  </a:solidFill>
                </a:rPr>
                <a:t>图书搜索接口</a:t>
              </a:r>
            </a:p>
          </p:txBody>
        </p:sp>
        <p:sp>
          <p:nvSpPr>
            <p:cNvPr id="28" name="椭圆 27"/>
            <p:cNvSpPr/>
            <p:nvPr/>
          </p:nvSpPr>
          <p:spPr>
            <a:xfrm>
              <a:off x="3030" y="3363"/>
              <a:ext cx="128" cy="1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586730" y="4105910"/>
            <a:ext cx="1143000" cy="275590"/>
            <a:chOff x="3030" y="3210"/>
            <a:chExt cx="1800" cy="434"/>
          </a:xfrm>
        </p:grpSpPr>
        <p:sp>
          <p:nvSpPr>
            <p:cNvPr id="30" name="文本框 29"/>
            <p:cNvSpPr txBox="1"/>
            <p:nvPr/>
          </p:nvSpPr>
          <p:spPr>
            <a:xfrm>
              <a:off x="3102" y="3210"/>
              <a:ext cx="172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>
                  <a:solidFill>
                    <a:schemeClr val="bg1"/>
                  </a:solidFill>
                </a:rPr>
                <a:t>订单搜索接口</a:t>
              </a:r>
            </a:p>
          </p:txBody>
        </p:sp>
        <p:sp>
          <p:nvSpPr>
            <p:cNvPr id="31" name="椭圆 30"/>
            <p:cNvSpPr/>
            <p:nvPr/>
          </p:nvSpPr>
          <p:spPr>
            <a:xfrm>
              <a:off x="3030" y="3363"/>
              <a:ext cx="128" cy="1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586730" y="4381500"/>
            <a:ext cx="2514600" cy="275590"/>
            <a:chOff x="3030" y="3210"/>
            <a:chExt cx="3960" cy="434"/>
          </a:xfrm>
        </p:grpSpPr>
        <p:sp>
          <p:nvSpPr>
            <p:cNvPr id="33" name="文本框 32"/>
            <p:cNvSpPr txBox="1"/>
            <p:nvPr/>
          </p:nvSpPr>
          <p:spPr>
            <a:xfrm>
              <a:off x="3102" y="3210"/>
              <a:ext cx="388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>
                  <a:solidFill>
                    <a:schemeClr val="bg1"/>
                  </a:solidFill>
                </a:rPr>
                <a:t>出版社管理员信息更新、删除接口</a:t>
              </a:r>
            </a:p>
          </p:txBody>
        </p:sp>
        <p:sp>
          <p:nvSpPr>
            <p:cNvPr id="34" name="椭圆 33"/>
            <p:cNvSpPr/>
            <p:nvPr/>
          </p:nvSpPr>
          <p:spPr>
            <a:xfrm>
              <a:off x="3030" y="3363"/>
              <a:ext cx="128" cy="1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586730" y="4657090"/>
            <a:ext cx="1600200" cy="275590"/>
            <a:chOff x="3030" y="3210"/>
            <a:chExt cx="2520" cy="434"/>
          </a:xfrm>
        </p:grpSpPr>
        <p:sp>
          <p:nvSpPr>
            <p:cNvPr id="36" name="文本框 35"/>
            <p:cNvSpPr txBox="1"/>
            <p:nvPr/>
          </p:nvSpPr>
          <p:spPr>
            <a:xfrm>
              <a:off x="3102" y="3210"/>
              <a:ext cx="244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>
                  <a:solidFill>
                    <a:schemeClr val="bg1"/>
                  </a:solidFill>
                </a:rPr>
                <a:t>出版社订单发货接口</a:t>
              </a:r>
            </a:p>
          </p:txBody>
        </p:sp>
        <p:sp>
          <p:nvSpPr>
            <p:cNvPr id="37" name="椭圆 36"/>
            <p:cNvSpPr/>
            <p:nvPr/>
          </p:nvSpPr>
          <p:spPr>
            <a:xfrm>
              <a:off x="3030" y="3363"/>
              <a:ext cx="128" cy="1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586730" y="4932680"/>
            <a:ext cx="1143000" cy="275590"/>
            <a:chOff x="3030" y="3210"/>
            <a:chExt cx="1800" cy="434"/>
          </a:xfrm>
        </p:grpSpPr>
        <p:sp>
          <p:nvSpPr>
            <p:cNvPr id="39" name="文本框 38"/>
            <p:cNvSpPr txBox="1"/>
            <p:nvPr/>
          </p:nvSpPr>
          <p:spPr>
            <a:xfrm>
              <a:off x="3102" y="3210"/>
              <a:ext cx="172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>
                  <a:solidFill>
                    <a:schemeClr val="bg1"/>
                  </a:solidFill>
                </a:rPr>
                <a:t>模拟支付接口</a:t>
              </a:r>
            </a:p>
          </p:txBody>
        </p:sp>
        <p:sp>
          <p:nvSpPr>
            <p:cNvPr id="40" name="椭圆 39"/>
            <p:cNvSpPr/>
            <p:nvPr/>
          </p:nvSpPr>
          <p:spPr>
            <a:xfrm>
              <a:off x="3030" y="3363"/>
              <a:ext cx="128" cy="1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1" name="直接连接符 50"/>
          <p:cNvCxnSpPr/>
          <p:nvPr/>
        </p:nvCxnSpPr>
        <p:spPr>
          <a:xfrm flipV="1">
            <a:off x="3331210" y="2592070"/>
            <a:ext cx="2164080" cy="72136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V="1">
            <a:off x="3463290" y="2876550"/>
            <a:ext cx="2067560" cy="51308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V="1">
            <a:off x="3488690" y="3161030"/>
            <a:ext cx="2072640" cy="36068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V="1">
            <a:off x="3514090" y="3450590"/>
            <a:ext cx="2011680" cy="21844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V="1">
            <a:off x="3509010" y="3694430"/>
            <a:ext cx="2042160" cy="9652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3534410" y="3958590"/>
            <a:ext cx="2026920" cy="508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3534410" y="4105910"/>
            <a:ext cx="2011680" cy="14732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3478530" y="4253230"/>
            <a:ext cx="2072640" cy="27940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3458210" y="4364990"/>
            <a:ext cx="2075180" cy="43561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3458210" y="4491990"/>
            <a:ext cx="2095500" cy="57277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图片 61" descr="资源 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783715" y="3039110"/>
            <a:ext cx="1849120" cy="1840230"/>
          </a:xfrm>
          <a:prstGeom prst="rect">
            <a:avLst/>
          </a:prstGeom>
        </p:spPr>
      </p:pic>
      <p:pic>
        <p:nvPicPr>
          <p:cNvPr id="64" name="图片 63" descr="接口变更动态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0565" y="3270250"/>
            <a:ext cx="1455420" cy="14554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082800" y="513080"/>
            <a:ext cx="29260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5400">
                <a:solidFill>
                  <a:srgbClr val="212222"/>
                </a:solidFill>
                <a:latin typeface="Staatliches" charset="0"/>
                <a:ea typeface="思源黑体 CN Heavy" panose="020B0A00000000000000" charset="-122"/>
                <a:cs typeface="Staatliches" charset="0"/>
              </a:rPr>
              <a:t>design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74725" y="764540"/>
            <a:ext cx="181102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总体设计</a:t>
            </a:r>
          </a:p>
        </p:txBody>
      </p:sp>
      <p:sp>
        <p:nvSpPr>
          <p:cNvPr id="7" name="椭圆 6"/>
          <p:cNvSpPr/>
          <p:nvPr/>
        </p:nvSpPr>
        <p:spPr>
          <a:xfrm>
            <a:off x="800100" y="650240"/>
            <a:ext cx="647700" cy="647700"/>
          </a:xfrm>
          <a:prstGeom prst="ellipse">
            <a:avLst/>
          </a:prstGeom>
          <a:noFill/>
          <a:ln w="152400">
            <a:gradFill>
              <a:gsLst>
                <a:gs pos="12000">
                  <a:srgbClr val="4CE7C8"/>
                </a:gs>
                <a:gs pos="58000">
                  <a:srgbClr val="16E5A2">
                    <a:alpha val="0"/>
                  </a:srgbClr>
                </a:gs>
              </a:gsLst>
              <a:lin ang="2640000" scaled="1"/>
            </a:gradFill>
          </a:ln>
        </p:spPr>
        <p:txBody>
          <a:bodyPr wrap="square" rtlCol="0" anchor="t">
            <a:noAutofit/>
          </a:bodyPr>
          <a:lstStyle/>
          <a:p>
            <a:pPr algn="ctr"/>
            <a:endParaRPr lang="zh-CN" altLang="en-US" sz="7200" b="1">
              <a:ln w="6600">
                <a:solidFill>
                  <a:srgbClr val="ED7E24"/>
                </a:solidFill>
                <a:prstDash val="solid"/>
              </a:ln>
              <a:solidFill>
                <a:srgbClr val="ED7E24"/>
              </a:solidFill>
              <a:effectLst>
                <a:outerShdw dist="152400" dir="12540000" algn="tl" rotWithShape="0">
                  <a:srgbClr val="E9EBED"/>
                </a:outerShdw>
              </a:effectLst>
            </a:endParaRPr>
          </a:p>
        </p:txBody>
      </p:sp>
      <p:sp>
        <p:nvSpPr>
          <p:cNvPr id="78" name="任意多边形 77"/>
          <p:cNvSpPr/>
          <p:nvPr/>
        </p:nvSpPr>
        <p:spPr>
          <a:xfrm rot="5400000">
            <a:off x="9991725" y="-217170"/>
            <a:ext cx="1982470" cy="238252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il" t="it" r="ir" b="ib"/>
            <a:pathLst>
              <a:path w="6678" h="8024">
                <a:moveTo>
                  <a:pt x="0" y="0"/>
                </a:moveTo>
                <a:lnTo>
                  <a:pt x="6330" y="0"/>
                </a:lnTo>
                <a:lnTo>
                  <a:pt x="6339" y="27"/>
                </a:lnTo>
                <a:cubicBezTo>
                  <a:pt x="6558" y="691"/>
                  <a:pt x="6678" y="1415"/>
                  <a:pt x="6678" y="2173"/>
                </a:cubicBezTo>
                <a:cubicBezTo>
                  <a:pt x="6678" y="5404"/>
                  <a:pt x="4490" y="8024"/>
                  <a:pt x="1792" y="8024"/>
                </a:cubicBezTo>
                <a:cubicBezTo>
                  <a:pt x="1160" y="8024"/>
                  <a:pt x="555" y="7880"/>
                  <a:pt x="1" y="7618"/>
                </a:cubicBezTo>
                <a:lnTo>
                  <a:pt x="0" y="761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22232B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4760000" scaled="0"/>
          </a:gradFill>
          <a:ln>
            <a:noFill/>
          </a:ln>
        </p:spPr>
        <p:txBody>
          <a:bodyPr wrap="square" rtlCol="0" anchor="t">
            <a:noAutofit/>
          </a:bodyPr>
          <a:lstStyle>
            <a:defPPr>
              <a:defRPr lang="zh-CN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7200" b="1">
              <a:ln w="6600">
                <a:solidFill>
                  <a:srgbClr val="ED7E24"/>
                </a:solidFill>
                <a:prstDash val="solid"/>
              </a:ln>
              <a:solidFill>
                <a:srgbClr val="ED7E24"/>
              </a:solidFill>
              <a:effectLst>
                <a:outerShdw dist="152400" dir="12540000" algn="tl" rotWithShape="0">
                  <a:srgbClr val="E9EBED"/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64965" y="92964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数据库设计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25" y="1527810"/>
            <a:ext cx="8044180" cy="48069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09050" y="186055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数据来源：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909050" y="2302510"/>
            <a:ext cx="2383155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>
                <a:solidFill>
                  <a:schemeClr val="bg1"/>
                </a:solidFill>
              </a:rPr>
              <a:t>使用</a:t>
            </a:r>
            <a:r>
              <a:rPr lang="en-US" altLang="zh-CN" sz="1600">
                <a:solidFill>
                  <a:schemeClr val="bg1"/>
                </a:solidFill>
              </a:rPr>
              <a:t>python</a:t>
            </a:r>
            <a:r>
              <a:rPr lang="zh-CN" altLang="en-US" sz="1600">
                <a:solidFill>
                  <a:schemeClr val="bg1"/>
                </a:solidFill>
              </a:rPr>
              <a:t>爬取豆瓣读书官网数据，整理到相应的数据表中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D1F8A51-E248-BB1E-B7C3-368B46E70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007" y="3411014"/>
            <a:ext cx="2645668" cy="292374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082800" y="513080"/>
            <a:ext cx="29260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5400">
                <a:solidFill>
                  <a:srgbClr val="212222"/>
                </a:solidFill>
                <a:latin typeface="Staatliches" charset="0"/>
                <a:ea typeface="思源黑体 CN Heavy" panose="020B0A00000000000000" charset="-122"/>
                <a:cs typeface="Staatliches" charset="0"/>
              </a:rPr>
              <a:t>design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74725" y="764540"/>
            <a:ext cx="181102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详细设计</a:t>
            </a:r>
          </a:p>
        </p:txBody>
      </p:sp>
      <p:sp>
        <p:nvSpPr>
          <p:cNvPr id="7" name="椭圆 6"/>
          <p:cNvSpPr/>
          <p:nvPr/>
        </p:nvSpPr>
        <p:spPr>
          <a:xfrm>
            <a:off x="800100" y="650240"/>
            <a:ext cx="647700" cy="647700"/>
          </a:xfrm>
          <a:prstGeom prst="ellipse">
            <a:avLst/>
          </a:prstGeom>
          <a:noFill/>
          <a:ln w="152400">
            <a:gradFill>
              <a:gsLst>
                <a:gs pos="12000">
                  <a:srgbClr val="4CE7C8"/>
                </a:gs>
                <a:gs pos="58000">
                  <a:srgbClr val="16E5A2">
                    <a:alpha val="0"/>
                  </a:srgbClr>
                </a:gs>
              </a:gsLst>
              <a:lin ang="2640000" scaled="1"/>
            </a:gradFill>
          </a:ln>
        </p:spPr>
        <p:txBody>
          <a:bodyPr wrap="square" rtlCol="0" anchor="t">
            <a:noAutofit/>
          </a:bodyPr>
          <a:lstStyle/>
          <a:p>
            <a:pPr algn="ctr"/>
            <a:endParaRPr lang="zh-CN" altLang="en-US" sz="7200" b="1">
              <a:ln w="6600">
                <a:solidFill>
                  <a:srgbClr val="ED7E24"/>
                </a:solidFill>
                <a:prstDash val="solid"/>
              </a:ln>
              <a:solidFill>
                <a:srgbClr val="ED7E24"/>
              </a:solidFill>
              <a:effectLst>
                <a:outerShdw dist="152400" dir="12540000" algn="tl" rotWithShape="0">
                  <a:srgbClr val="E9EBED"/>
                </a:outerShdw>
              </a:effectLst>
            </a:endParaRPr>
          </a:p>
        </p:txBody>
      </p:sp>
      <p:sp>
        <p:nvSpPr>
          <p:cNvPr id="78" name="任意多边形 77"/>
          <p:cNvSpPr/>
          <p:nvPr/>
        </p:nvSpPr>
        <p:spPr>
          <a:xfrm rot="5400000">
            <a:off x="9991725" y="-217170"/>
            <a:ext cx="1982470" cy="238252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il" t="it" r="ir" b="ib"/>
            <a:pathLst>
              <a:path w="6678" h="8024">
                <a:moveTo>
                  <a:pt x="0" y="0"/>
                </a:moveTo>
                <a:lnTo>
                  <a:pt x="6330" y="0"/>
                </a:lnTo>
                <a:lnTo>
                  <a:pt x="6339" y="27"/>
                </a:lnTo>
                <a:cubicBezTo>
                  <a:pt x="6558" y="691"/>
                  <a:pt x="6678" y="1415"/>
                  <a:pt x="6678" y="2173"/>
                </a:cubicBezTo>
                <a:cubicBezTo>
                  <a:pt x="6678" y="5404"/>
                  <a:pt x="4490" y="8024"/>
                  <a:pt x="1792" y="8024"/>
                </a:cubicBezTo>
                <a:cubicBezTo>
                  <a:pt x="1160" y="8024"/>
                  <a:pt x="555" y="7880"/>
                  <a:pt x="1" y="7618"/>
                </a:cubicBezTo>
                <a:lnTo>
                  <a:pt x="0" y="761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22232B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4760000" scaled="0"/>
          </a:gradFill>
          <a:ln>
            <a:noFill/>
          </a:ln>
        </p:spPr>
        <p:txBody>
          <a:bodyPr wrap="square" rtlCol="0" anchor="t">
            <a:noAutofit/>
          </a:bodyPr>
          <a:lstStyle>
            <a:defPPr>
              <a:defRPr lang="zh-CN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7200" b="1">
              <a:ln w="6600">
                <a:solidFill>
                  <a:srgbClr val="ED7E24"/>
                </a:solidFill>
                <a:prstDash val="solid"/>
              </a:ln>
              <a:solidFill>
                <a:srgbClr val="ED7E24"/>
              </a:solidFill>
              <a:effectLst>
                <a:outerShdw dist="152400" dir="12540000" algn="tl" rotWithShape="0">
                  <a:srgbClr val="E9EBED"/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36930" y="150495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原型设计</a:t>
            </a:r>
          </a:p>
        </p:txBody>
      </p:sp>
      <p:pic>
        <p:nvPicPr>
          <p:cNvPr id="13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011" y="2129496"/>
            <a:ext cx="1932496" cy="3965787"/>
          </a:xfrm>
          <a:prstGeom prst="rect">
            <a:avLst/>
          </a:prstGeom>
        </p:spPr>
      </p:pic>
      <p:pic>
        <p:nvPicPr>
          <p:cNvPr id="14" name="图片占位符 13" descr="Screenshot_2022-07-31-19-52-41-072_com.taobao.tao"/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tretch>
            <a:fillRect/>
          </a:stretch>
        </p:blipFill>
        <p:spPr>
          <a:xfrm>
            <a:off x="3902710" y="2574290"/>
            <a:ext cx="1369695" cy="3033395"/>
          </a:xfrm>
          <a:prstGeom prst="rect">
            <a:avLst/>
          </a:prstGeom>
        </p:spPr>
      </p:pic>
      <p:pic>
        <p:nvPicPr>
          <p:cNvPr id="15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526" y="1707020"/>
            <a:ext cx="2222948" cy="4561840"/>
          </a:xfrm>
          <a:prstGeom prst="rect">
            <a:avLst/>
          </a:prstGeom>
        </p:spPr>
      </p:pic>
      <p:pic>
        <p:nvPicPr>
          <p:cNvPr id="16" name="图片占位符 3" descr="Screenshot_2022-07-31-19-52-53-830_com.jingdong.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195" y="2235835"/>
            <a:ext cx="1597660" cy="3452495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</p:pic>
      <p:pic>
        <p:nvPicPr>
          <p:cNvPr id="17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492" y="2129496"/>
            <a:ext cx="1932496" cy="3965787"/>
          </a:xfrm>
          <a:prstGeom prst="rect">
            <a:avLst/>
          </a:prstGeom>
        </p:spPr>
      </p:pic>
      <p:pic>
        <p:nvPicPr>
          <p:cNvPr id="18" name="图片占位符 5" descr="Screenshot_2022-07-31-19-53-07-556_com.xunmeng.pi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615" y="2574290"/>
            <a:ext cx="1730375" cy="3033395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</p:pic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082800" y="513080"/>
            <a:ext cx="29260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5400">
                <a:solidFill>
                  <a:srgbClr val="212222"/>
                </a:solidFill>
                <a:latin typeface="Staatliches" charset="0"/>
                <a:ea typeface="思源黑体 CN Heavy" panose="020B0A00000000000000" charset="-122"/>
                <a:cs typeface="Staatliches" charset="0"/>
              </a:rPr>
              <a:t>design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74725" y="764540"/>
            <a:ext cx="181102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详细设计</a:t>
            </a:r>
          </a:p>
        </p:txBody>
      </p:sp>
      <p:sp>
        <p:nvSpPr>
          <p:cNvPr id="7" name="椭圆 6"/>
          <p:cNvSpPr/>
          <p:nvPr/>
        </p:nvSpPr>
        <p:spPr>
          <a:xfrm>
            <a:off x="800100" y="650240"/>
            <a:ext cx="647700" cy="647700"/>
          </a:xfrm>
          <a:prstGeom prst="ellipse">
            <a:avLst/>
          </a:prstGeom>
          <a:noFill/>
          <a:ln w="152400">
            <a:gradFill>
              <a:gsLst>
                <a:gs pos="12000">
                  <a:srgbClr val="4CE7C8"/>
                </a:gs>
                <a:gs pos="58000">
                  <a:srgbClr val="16E5A2">
                    <a:alpha val="0"/>
                  </a:srgbClr>
                </a:gs>
              </a:gsLst>
              <a:lin ang="2640000" scaled="1"/>
            </a:gradFill>
          </a:ln>
        </p:spPr>
        <p:txBody>
          <a:bodyPr wrap="square" rtlCol="0" anchor="t">
            <a:noAutofit/>
          </a:bodyPr>
          <a:lstStyle/>
          <a:p>
            <a:pPr algn="ctr"/>
            <a:endParaRPr lang="zh-CN" altLang="en-US" sz="7200" b="1">
              <a:ln w="6600">
                <a:solidFill>
                  <a:srgbClr val="ED7E24"/>
                </a:solidFill>
                <a:prstDash val="solid"/>
              </a:ln>
              <a:solidFill>
                <a:srgbClr val="ED7E24"/>
              </a:solidFill>
              <a:effectLst>
                <a:outerShdw dist="152400" dir="12540000" algn="tl" rotWithShape="0">
                  <a:srgbClr val="E9EBED"/>
                </a:outerShdw>
              </a:effectLst>
            </a:endParaRPr>
          </a:p>
        </p:txBody>
      </p:sp>
      <p:sp>
        <p:nvSpPr>
          <p:cNvPr id="78" name="任意多边形 77"/>
          <p:cNvSpPr/>
          <p:nvPr/>
        </p:nvSpPr>
        <p:spPr>
          <a:xfrm rot="5400000">
            <a:off x="9991725" y="-217170"/>
            <a:ext cx="1982470" cy="238252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il" t="it" r="ir" b="ib"/>
            <a:pathLst>
              <a:path w="6678" h="8024">
                <a:moveTo>
                  <a:pt x="0" y="0"/>
                </a:moveTo>
                <a:lnTo>
                  <a:pt x="6330" y="0"/>
                </a:lnTo>
                <a:lnTo>
                  <a:pt x="6339" y="27"/>
                </a:lnTo>
                <a:cubicBezTo>
                  <a:pt x="6558" y="691"/>
                  <a:pt x="6678" y="1415"/>
                  <a:pt x="6678" y="2173"/>
                </a:cubicBezTo>
                <a:cubicBezTo>
                  <a:pt x="6678" y="5404"/>
                  <a:pt x="4490" y="8024"/>
                  <a:pt x="1792" y="8024"/>
                </a:cubicBezTo>
                <a:cubicBezTo>
                  <a:pt x="1160" y="8024"/>
                  <a:pt x="555" y="7880"/>
                  <a:pt x="1" y="7618"/>
                </a:cubicBezTo>
                <a:lnTo>
                  <a:pt x="0" y="761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22232B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4760000" scaled="0"/>
          </a:gradFill>
          <a:ln>
            <a:noFill/>
          </a:ln>
        </p:spPr>
        <p:txBody>
          <a:bodyPr wrap="square" rtlCol="0" anchor="t">
            <a:noAutofit/>
          </a:bodyPr>
          <a:lstStyle>
            <a:defPPr>
              <a:defRPr lang="zh-CN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7200" b="1">
              <a:ln w="6600">
                <a:solidFill>
                  <a:srgbClr val="ED7E24"/>
                </a:solidFill>
                <a:prstDash val="solid"/>
              </a:ln>
              <a:solidFill>
                <a:srgbClr val="ED7E24"/>
              </a:solidFill>
              <a:effectLst>
                <a:outerShdw dist="152400" dir="12540000" algn="tl" rotWithShape="0">
                  <a:srgbClr val="E9EBED"/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36930" y="150495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原型设计</a:t>
            </a:r>
          </a:p>
        </p:txBody>
      </p:sp>
      <p:pic>
        <p:nvPicPr>
          <p:cNvPr id="12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01" y="1909104"/>
            <a:ext cx="2160396" cy="4404458"/>
          </a:xfrm>
          <a:prstGeom prst="rect">
            <a:avLst/>
          </a:prstGeom>
          <a:effectLst>
            <a:outerShdw blurRad="482600" dist="152400" dir="5400000" sx="102000" sy="102000" algn="t" rotWithShape="0">
              <a:prstClr val="black">
                <a:alpha val="20000"/>
              </a:prstClr>
            </a:outerShdw>
          </a:effectLst>
        </p:spPr>
      </p:pic>
      <p:pic>
        <p:nvPicPr>
          <p:cNvPr id="19" name="图片占位符 18" descr="图书详情页-评论"/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tretch>
            <a:fillRect/>
          </a:stretch>
        </p:blipFill>
        <p:spPr>
          <a:xfrm>
            <a:off x="-932815" y="2473325"/>
            <a:ext cx="1687830" cy="3304540"/>
          </a:xfrm>
          <a:prstGeom prst="rect">
            <a:avLst/>
          </a:prstGeom>
        </p:spPr>
      </p:pic>
      <p:pic>
        <p:nvPicPr>
          <p:cNvPr id="21" name="图片占位符 11" descr="图书详情页-商品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500" y="2473325"/>
            <a:ext cx="1687830" cy="3304540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</p:pic>
      <p:pic>
        <p:nvPicPr>
          <p:cNvPr id="22" name="图片占位符 3" descr="购物车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1815" y="2473325"/>
            <a:ext cx="1687830" cy="3304540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</p:pic>
      <p:pic>
        <p:nvPicPr>
          <p:cNvPr id="23" name="图片占位符 1" descr="首页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9370" y="2435225"/>
            <a:ext cx="1946910" cy="3393440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</p:pic>
      <p:pic>
        <p:nvPicPr>
          <p:cNvPr id="24" name="图片占位符 5" descr="我的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5370" y="2473325"/>
            <a:ext cx="1687830" cy="3304540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</p:pic>
      <p:pic>
        <p:nvPicPr>
          <p:cNvPr id="25" name="图片占位符 7" descr="我的订单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7685" y="2473325"/>
            <a:ext cx="1687830" cy="3304540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</p:pic>
      <p:pic>
        <p:nvPicPr>
          <p:cNvPr id="26" name="图片占位符 10" descr="编辑收货地址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0000" y="2473325"/>
            <a:ext cx="1687830" cy="3304540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</p:pic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082800" y="513080"/>
            <a:ext cx="29260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5400">
                <a:solidFill>
                  <a:srgbClr val="212222"/>
                </a:solidFill>
                <a:latin typeface="Staatliches" charset="0"/>
                <a:ea typeface="思源黑体 CN Heavy" panose="020B0A00000000000000" charset="-122"/>
                <a:cs typeface="Staatliches" charset="0"/>
              </a:rPr>
              <a:t>design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74725" y="764540"/>
            <a:ext cx="181102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详细设计</a:t>
            </a:r>
          </a:p>
        </p:txBody>
      </p:sp>
      <p:sp>
        <p:nvSpPr>
          <p:cNvPr id="7" name="椭圆 6"/>
          <p:cNvSpPr/>
          <p:nvPr/>
        </p:nvSpPr>
        <p:spPr>
          <a:xfrm>
            <a:off x="800100" y="650240"/>
            <a:ext cx="647700" cy="647700"/>
          </a:xfrm>
          <a:prstGeom prst="ellipse">
            <a:avLst/>
          </a:prstGeom>
          <a:noFill/>
          <a:ln w="152400">
            <a:gradFill>
              <a:gsLst>
                <a:gs pos="12000">
                  <a:srgbClr val="4CE7C8"/>
                </a:gs>
                <a:gs pos="58000">
                  <a:srgbClr val="16E5A2">
                    <a:alpha val="0"/>
                  </a:srgbClr>
                </a:gs>
              </a:gsLst>
              <a:lin ang="2640000" scaled="1"/>
            </a:gradFill>
          </a:ln>
        </p:spPr>
        <p:txBody>
          <a:bodyPr wrap="square" rtlCol="0" anchor="t">
            <a:noAutofit/>
          </a:bodyPr>
          <a:lstStyle/>
          <a:p>
            <a:pPr algn="ctr"/>
            <a:endParaRPr lang="zh-CN" altLang="en-US" sz="7200" b="1">
              <a:ln w="6600">
                <a:solidFill>
                  <a:srgbClr val="ED7E24"/>
                </a:solidFill>
                <a:prstDash val="solid"/>
              </a:ln>
              <a:solidFill>
                <a:srgbClr val="ED7E24"/>
              </a:solidFill>
              <a:effectLst>
                <a:outerShdw dist="152400" dir="12540000" algn="tl" rotWithShape="0">
                  <a:srgbClr val="E9EBED"/>
                </a:outerShdw>
              </a:effectLst>
            </a:endParaRPr>
          </a:p>
        </p:txBody>
      </p:sp>
      <p:sp>
        <p:nvSpPr>
          <p:cNvPr id="78" name="任意多边形 77"/>
          <p:cNvSpPr/>
          <p:nvPr/>
        </p:nvSpPr>
        <p:spPr>
          <a:xfrm rot="5400000">
            <a:off x="9991725" y="-217170"/>
            <a:ext cx="1982470" cy="238252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il" t="it" r="ir" b="ib"/>
            <a:pathLst>
              <a:path w="6678" h="8024">
                <a:moveTo>
                  <a:pt x="0" y="0"/>
                </a:moveTo>
                <a:lnTo>
                  <a:pt x="6330" y="0"/>
                </a:lnTo>
                <a:lnTo>
                  <a:pt x="6339" y="27"/>
                </a:lnTo>
                <a:cubicBezTo>
                  <a:pt x="6558" y="691"/>
                  <a:pt x="6678" y="1415"/>
                  <a:pt x="6678" y="2173"/>
                </a:cubicBezTo>
                <a:cubicBezTo>
                  <a:pt x="6678" y="5404"/>
                  <a:pt x="4490" y="8024"/>
                  <a:pt x="1792" y="8024"/>
                </a:cubicBezTo>
                <a:cubicBezTo>
                  <a:pt x="1160" y="8024"/>
                  <a:pt x="555" y="7880"/>
                  <a:pt x="1" y="7618"/>
                </a:cubicBezTo>
                <a:lnTo>
                  <a:pt x="0" y="761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22232B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4760000" scaled="0"/>
          </a:gradFill>
          <a:ln>
            <a:noFill/>
          </a:ln>
        </p:spPr>
        <p:txBody>
          <a:bodyPr wrap="square" rtlCol="0" anchor="t">
            <a:noAutofit/>
          </a:bodyPr>
          <a:lstStyle>
            <a:defPPr>
              <a:defRPr lang="zh-CN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7200" b="1">
              <a:ln w="6600">
                <a:solidFill>
                  <a:srgbClr val="ED7E24"/>
                </a:solidFill>
                <a:prstDash val="solid"/>
              </a:ln>
              <a:solidFill>
                <a:srgbClr val="ED7E24"/>
              </a:solidFill>
              <a:effectLst>
                <a:outerShdw dist="152400" dir="12540000" algn="tl" rotWithShape="0">
                  <a:srgbClr val="E9EBED"/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36930" y="150495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系统设计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880" y="764540"/>
            <a:ext cx="4495800" cy="56457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3E40043-6540-37E4-6A3F-240668CC38D1}"/>
              </a:ext>
            </a:extLst>
          </p:cNvPr>
          <p:cNvSpPr txBox="1"/>
          <p:nvPr/>
        </p:nvSpPr>
        <p:spPr>
          <a:xfrm>
            <a:off x="358140" y="1965325"/>
            <a:ext cx="4249420" cy="4134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ts val="2000"/>
              </a:lnSpc>
            </a:pPr>
            <a:r>
              <a:rPr lang="en-US" altLang="zh-CN" sz="16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sz="1600" kern="100" dirty="0">
                <a:solidFill>
                  <a:schemeClr val="bg1">
                    <a:lumMod val="85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用户打开小程序，展示图书列表和图书搜索框，用户可以直接在图书列表中添加想要的图书到购物车中，但是要先授权登录。当用户登录后，才可以将相应商品加入到购物车中，用户也可以使用图书搜索功能搜索相关的图书，如果系统能匹配到用户搜索的图书，则以列表的形式展示给用户。用户可以点击图书进入图书详情页，查看图书的其他相关信息，在图书详情页的最下方提供加入购物车和购买按钮，同样，购买功能也需要用户授权登录。</a:t>
            </a:r>
            <a:endParaRPr lang="zh-CN" altLang="zh-CN" sz="1200" kern="100" dirty="0">
              <a:solidFill>
                <a:schemeClr val="bg1">
                  <a:lumMod val="85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        </a:t>
            </a:r>
            <a:r>
              <a:rPr lang="zh-CN" altLang="zh-CN" sz="1600" dirty="0">
                <a:solidFill>
                  <a:schemeClr val="bg1">
                    <a:lumMod val="85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用户点击购买之后开始进入模拟支付流程，如果用户在该流程中未完成支付，则订单将被加入到用户的待付款订单中，用户可以在「我的订单」中取消该订单。如果用户完成了支付，则系统将通知出版社发货，订单完成，后续用户还可以模拟退货退款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。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615440" y="513080"/>
            <a:ext cx="34944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5400">
                <a:solidFill>
                  <a:srgbClr val="212222"/>
                </a:solidFill>
                <a:latin typeface="Staatliches" charset="0"/>
                <a:ea typeface="思源黑体 CN Heavy" panose="020B0A00000000000000" charset="-122"/>
                <a:cs typeface="Staatliches" charset="0"/>
              </a:rPr>
              <a:t>technology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74725" y="764540"/>
            <a:ext cx="181102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技术选型</a:t>
            </a:r>
          </a:p>
        </p:txBody>
      </p:sp>
      <p:sp>
        <p:nvSpPr>
          <p:cNvPr id="7" name="椭圆 6"/>
          <p:cNvSpPr/>
          <p:nvPr/>
        </p:nvSpPr>
        <p:spPr>
          <a:xfrm>
            <a:off x="800100" y="650240"/>
            <a:ext cx="647700" cy="647700"/>
          </a:xfrm>
          <a:prstGeom prst="ellipse">
            <a:avLst/>
          </a:prstGeom>
          <a:noFill/>
          <a:ln w="152400">
            <a:gradFill>
              <a:gsLst>
                <a:gs pos="12000">
                  <a:srgbClr val="4CE7C8"/>
                </a:gs>
                <a:gs pos="58000">
                  <a:srgbClr val="16E5A2">
                    <a:alpha val="0"/>
                  </a:srgbClr>
                </a:gs>
              </a:gsLst>
              <a:lin ang="2640000" scaled="1"/>
            </a:gradFill>
          </a:ln>
        </p:spPr>
        <p:txBody>
          <a:bodyPr wrap="square" rtlCol="0" anchor="t">
            <a:noAutofit/>
          </a:bodyPr>
          <a:lstStyle/>
          <a:p>
            <a:pPr algn="ctr"/>
            <a:endParaRPr lang="zh-CN" altLang="en-US" sz="7200" b="1">
              <a:ln w="6600">
                <a:solidFill>
                  <a:srgbClr val="ED7E24"/>
                </a:solidFill>
                <a:prstDash val="solid"/>
              </a:ln>
              <a:solidFill>
                <a:srgbClr val="ED7E24"/>
              </a:solidFill>
              <a:effectLst>
                <a:outerShdw dist="152400" dir="12540000" algn="tl" rotWithShape="0">
                  <a:srgbClr val="E9EBED"/>
                </a:outerShdw>
              </a:effectLst>
            </a:endParaRPr>
          </a:p>
        </p:txBody>
      </p:sp>
      <p:sp>
        <p:nvSpPr>
          <p:cNvPr id="32" name="任意多边形 31"/>
          <p:cNvSpPr/>
          <p:nvPr/>
        </p:nvSpPr>
        <p:spPr>
          <a:xfrm>
            <a:off x="802640" y="1610995"/>
            <a:ext cx="3001010" cy="60579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788" h="1920">
                <a:moveTo>
                  <a:pt x="960" y="0"/>
                </a:moveTo>
                <a:lnTo>
                  <a:pt x="6828" y="0"/>
                </a:lnTo>
                <a:cubicBezTo>
                  <a:pt x="7358" y="0"/>
                  <a:pt x="7788" y="430"/>
                  <a:pt x="7788" y="960"/>
                </a:cubicBezTo>
                <a:cubicBezTo>
                  <a:pt x="7788" y="1490"/>
                  <a:pt x="7358" y="1920"/>
                  <a:pt x="6828" y="1920"/>
                </a:cubicBezTo>
                <a:lnTo>
                  <a:pt x="1200" y="1920"/>
                </a:lnTo>
                <a:lnTo>
                  <a:pt x="960" y="1920"/>
                </a:lnTo>
                <a:lnTo>
                  <a:pt x="0" y="1920"/>
                </a:lnTo>
                <a:lnTo>
                  <a:pt x="0" y="960"/>
                </a:lnTo>
                <a:cubicBezTo>
                  <a:pt x="0" y="430"/>
                  <a:pt x="430" y="0"/>
                  <a:pt x="960" y="0"/>
                </a:cubicBezTo>
                <a:close/>
              </a:path>
            </a:pathLst>
          </a:custGeom>
          <a:gradFill>
            <a:gsLst>
              <a:gs pos="0">
                <a:srgbClr val="16E7A3"/>
              </a:gs>
              <a:gs pos="84000">
                <a:srgbClr val="15E7CC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rtlCol="0" anchor="t">
            <a:noAutofit/>
          </a:bodyPr>
          <a:lstStyle/>
          <a:p>
            <a:pPr algn="ctr"/>
            <a:endParaRPr lang="zh-CN" altLang="en-US" sz="7200" b="1">
              <a:ln w="6600">
                <a:solidFill>
                  <a:srgbClr val="ED7E24"/>
                </a:solidFill>
                <a:prstDash val="solid"/>
              </a:ln>
              <a:solidFill>
                <a:srgbClr val="ED7E24"/>
              </a:solidFill>
              <a:effectLst>
                <a:outerShdw dist="152400" dir="12540000" algn="tl" rotWithShape="0">
                  <a:srgbClr val="E9EBED"/>
                </a:outerShd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84885" y="172974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chemeClr val="tx1"/>
                </a:solidFill>
                <a:latin typeface="+mj-ea"/>
                <a:ea typeface="+mj-ea"/>
              </a:rPr>
              <a:t>前端技术栈</a:t>
            </a:r>
          </a:p>
        </p:txBody>
      </p:sp>
      <p:sp>
        <p:nvSpPr>
          <p:cNvPr id="3" name="任意多边形 2"/>
          <p:cNvSpPr/>
          <p:nvPr/>
        </p:nvSpPr>
        <p:spPr>
          <a:xfrm>
            <a:off x="4758690" y="1610995"/>
            <a:ext cx="3001010" cy="60579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788" h="1920">
                <a:moveTo>
                  <a:pt x="960" y="0"/>
                </a:moveTo>
                <a:lnTo>
                  <a:pt x="6828" y="0"/>
                </a:lnTo>
                <a:cubicBezTo>
                  <a:pt x="7358" y="0"/>
                  <a:pt x="7788" y="430"/>
                  <a:pt x="7788" y="960"/>
                </a:cubicBezTo>
                <a:cubicBezTo>
                  <a:pt x="7788" y="1490"/>
                  <a:pt x="7358" y="1920"/>
                  <a:pt x="6828" y="1920"/>
                </a:cubicBezTo>
                <a:lnTo>
                  <a:pt x="1200" y="1920"/>
                </a:lnTo>
                <a:lnTo>
                  <a:pt x="960" y="1920"/>
                </a:lnTo>
                <a:lnTo>
                  <a:pt x="0" y="1920"/>
                </a:lnTo>
                <a:lnTo>
                  <a:pt x="0" y="960"/>
                </a:lnTo>
                <a:cubicBezTo>
                  <a:pt x="0" y="430"/>
                  <a:pt x="430" y="0"/>
                  <a:pt x="960" y="0"/>
                </a:cubicBezTo>
                <a:close/>
              </a:path>
            </a:pathLst>
          </a:custGeom>
          <a:gradFill>
            <a:gsLst>
              <a:gs pos="0">
                <a:srgbClr val="16E7A3"/>
              </a:gs>
              <a:gs pos="84000">
                <a:srgbClr val="15E7CC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rtlCol="0" anchor="t">
            <a:noAutofit/>
          </a:bodyPr>
          <a:lstStyle/>
          <a:p>
            <a:pPr algn="ctr"/>
            <a:endParaRPr lang="zh-CN" altLang="en-US" sz="7200" b="1">
              <a:ln w="6600">
                <a:solidFill>
                  <a:srgbClr val="ED7E24"/>
                </a:solidFill>
                <a:prstDash val="solid"/>
              </a:ln>
              <a:solidFill>
                <a:srgbClr val="ED7E24"/>
              </a:solidFill>
              <a:effectLst>
                <a:outerShdw dist="152400" dir="12540000" algn="tl" rotWithShape="0">
                  <a:srgbClr val="E9EBED"/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40935" y="172974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chemeClr val="tx1"/>
                </a:solidFill>
                <a:latin typeface="+mj-ea"/>
                <a:ea typeface="+mj-ea"/>
              </a:rPr>
              <a:t>后端技术栈</a:t>
            </a:r>
          </a:p>
        </p:txBody>
      </p:sp>
      <p:sp>
        <p:nvSpPr>
          <p:cNvPr id="8" name="任意多边形 7"/>
          <p:cNvSpPr/>
          <p:nvPr/>
        </p:nvSpPr>
        <p:spPr>
          <a:xfrm>
            <a:off x="8547735" y="1610995"/>
            <a:ext cx="3001010" cy="60579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788" h="1920">
                <a:moveTo>
                  <a:pt x="960" y="0"/>
                </a:moveTo>
                <a:lnTo>
                  <a:pt x="6828" y="0"/>
                </a:lnTo>
                <a:cubicBezTo>
                  <a:pt x="7358" y="0"/>
                  <a:pt x="7788" y="430"/>
                  <a:pt x="7788" y="960"/>
                </a:cubicBezTo>
                <a:cubicBezTo>
                  <a:pt x="7788" y="1490"/>
                  <a:pt x="7358" y="1920"/>
                  <a:pt x="6828" y="1920"/>
                </a:cubicBezTo>
                <a:lnTo>
                  <a:pt x="1200" y="1920"/>
                </a:lnTo>
                <a:lnTo>
                  <a:pt x="960" y="1920"/>
                </a:lnTo>
                <a:lnTo>
                  <a:pt x="0" y="1920"/>
                </a:lnTo>
                <a:lnTo>
                  <a:pt x="0" y="960"/>
                </a:lnTo>
                <a:cubicBezTo>
                  <a:pt x="0" y="430"/>
                  <a:pt x="430" y="0"/>
                  <a:pt x="960" y="0"/>
                </a:cubicBezTo>
                <a:close/>
              </a:path>
            </a:pathLst>
          </a:custGeom>
          <a:gradFill>
            <a:gsLst>
              <a:gs pos="0">
                <a:srgbClr val="16E7A3"/>
              </a:gs>
              <a:gs pos="84000">
                <a:srgbClr val="15E7CC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rtlCol="0" anchor="t">
            <a:noAutofit/>
          </a:bodyPr>
          <a:lstStyle/>
          <a:p>
            <a:pPr algn="ctr"/>
            <a:endParaRPr lang="zh-CN" altLang="en-US" sz="7200" b="1">
              <a:ln w="6600">
                <a:solidFill>
                  <a:srgbClr val="ED7E24"/>
                </a:solidFill>
                <a:prstDash val="solid"/>
              </a:ln>
              <a:solidFill>
                <a:srgbClr val="ED7E24"/>
              </a:solidFill>
              <a:effectLst>
                <a:outerShdw dist="152400" dir="12540000" algn="tl" rotWithShape="0">
                  <a:srgbClr val="E9EBED"/>
                </a:outerShd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735695" y="1729740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>
                <a:solidFill>
                  <a:schemeClr val="tx1"/>
                </a:solidFill>
                <a:latin typeface="+mj-ea"/>
                <a:ea typeface="+mj-ea"/>
              </a:rPr>
              <a:t>协作与版本控制</a:t>
            </a:r>
          </a:p>
        </p:txBody>
      </p:sp>
      <p:sp>
        <p:nvSpPr>
          <p:cNvPr id="78" name="任意多边形 77"/>
          <p:cNvSpPr/>
          <p:nvPr/>
        </p:nvSpPr>
        <p:spPr>
          <a:xfrm rot="5400000">
            <a:off x="9991725" y="-217170"/>
            <a:ext cx="1982470" cy="238252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il" t="it" r="ir" b="ib"/>
            <a:pathLst>
              <a:path w="6678" h="8024">
                <a:moveTo>
                  <a:pt x="0" y="0"/>
                </a:moveTo>
                <a:lnTo>
                  <a:pt x="6330" y="0"/>
                </a:lnTo>
                <a:lnTo>
                  <a:pt x="6339" y="27"/>
                </a:lnTo>
                <a:cubicBezTo>
                  <a:pt x="6558" y="691"/>
                  <a:pt x="6678" y="1415"/>
                  <a:pt x="6678" y="2173"/>
                </a:cubicBezTo>
                <a:cubicBezTo>
                  <a:pt x="6678" y="5404"/>
                  <a:pt x="4490" y="8024"/>
                  <a:pt x="1792" y="8024"/>
                </a:cubicBezTo>
                <a:cubicBezTo>
                  <a:pt x="1160" y="8024"/>
                  <a:pt x="555" y="7880"/>
                  <a:pt x="1" y="7618"/>
                </a:cubicBezTo>
                <a:lnTo>
                  <a:pt x="0" y="761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22232B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4760000" scaled="0"/>
          </a:gradFill>
          <a:ln>
            <a:noFill/>
          </a:ln>
        </p:spPr>
        <p:txBody>
          <a:bodyPr wrap="square" rtlCol="0" anchor="t">
            <a:noAutofit/>
          </a:bodyPr>
          <a:lstStyle>
            <a:defPPr>
              <a:defRPr lang="zh-CN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7200" b="1">
              <a:ln w="6600">
                <a:solidFill>
                  <a:srgbClr val="ED7E24"/>
                </a:solidFill>
                <a:prstDash val="solid"/>
              </a:ln>
              <a:solidFill>
                <a:srgbClr val="ED7E24"/>
              </a:solidFill>
              <a:effectLst>
                <a:outerShdw dist="152400" dir="12540000" algn="tl" rotWithShape="0">
                  <a:srgbClr val="E9EBED"/>
                </a:outerShdw>
              </a:effectLst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9F5F002-5E29-E32C-4E23-24E07D3271BB}"/>
              </a:ext>
            </a:extLst>
          </p:cNvPr>
          <p:cNvGrpSpPr/>
          <p:nvPr/>
        </p:nvGrpSpPr>
        <p:grpSpPr>
          <a:xfrm flipH="1">
            <a:off x="800100" y="2338070"/>
            <a:ext cx="154940" cy="309880"/>
            <a:chOff x="10505" y="2044"/>
            <a:chExt cx="1440" cy="2880"/>
          </a:xfrm>
          <a:gradFill>
            <a:gsLst>
              <a:gs pos="0">
                <a:srgbClr val="16E7A3"/>
              </a:gs>
              <a:gs pos="45000">
                <a:srgbClr val="16E7B8">
                  <a:alpha val="100000"/>
                </a:srgbClr>
              </a:gs>
              <a:gs pos="100000">
                <a:srgbClr val="15E7CC">
                  <a:alpha val="0"/>
                </a:srgbClr>
              </a:gs>
            </a:gsLst>
            <a:lin ang="16200000" scaled="0"/>
          </a:gradFill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479AE35-12BE-955C-71EF-3709F17C4C63}"/>
                </a:ext>
              </a:extLst>
            </p:cNvPr>
            <p:cNvSpPr/>
            <p:nvPr/>
          </p:nvSpPr>
          <p:spPr>
            <a:xfrm>
              <a:off x="10505" y="2044"/>
              <a:ext cx="1440" cy="1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直角三角形 14">
              <a:extLst>
                <a:ext uri="{FF2B5EF4-FFF2-40B4-BE49-F238E27FC236}">
                  <a16:creationId xmlns:a16="http://schemas.microsoft.com/office/drawing/2014/main" id="{D470C4C6-49E1-F3E2-244E-B6E36EF10D72}"/>
                </a:ext>
              </a:extLst>
            </p:cNvPr>
            <p:cNvSpPr/>
            <p:nvPr/>
          </p:nvSpPr>
          <p:spPr>
            <a:xfrm rot="5400000">
              <a:off x="10505" y="3484"/>
              <a:ext cx="1440" cy="144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直角三角形 15">
              <a:extLst>
                <a:ext uri="{FF2B5EF4-FFF2-40B4-BE49-F238E27FC236}">
                  <a16:creationId xmlns:a16="http://schemas.microsoft.com/office/drawing/2014/main" id="{E31A7AF2-587C-103B-1C60-DD0E211CF780}"/>
                </a:ext>
              </a:extLst>
            </p:cNvPr>
            <p:cNvSpPr/>
            <p:nvPr/>
          </p:nvSpPr>
          <p:spPr>
            <a:xfrm rot="10800000">
              <a:off x="10505" y="3484"/>
              <a:ext cx="1440" cy="144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0CFC44F-03B6-FD5C-3FC4-33102FB5A0AF}"/>
                </a:ext>
              </a:extLst>
            </p:cNvPr>
            <p:cNvSpPr/>
            <p:nvPr/>
          </p:nvSpPr>
          <p:spPr>
            <a:xfrm>
              <a:off x="10505" y="2044"/>
              <a:ext cx="1440" cy="1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直角三角形 17">
              <a:extLst>
                <a:ext uri="{FF2B5EF4-FFF2-40B4-BE49-F238E27FC236}">
                  <a16:creationId xmlns:a16="http://schemas.microsoft.com/office/drawing/2014/main" id="{1A1CC763-AFC3-E3A0-2224-2A84CF69A307}"/>
                </a:ext>
              </a:extLst>
            </p:cNvPr>
            <p:cNvSpPr/>
            <p:nvPr/>
          </p:nvSpPr>
          <p:spPr>
            <a:xfrm rot="10800000">
              <a:off x="10505" y="3484"/>
              <a:ext cx="1440" cy="144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4B7E1391-CD6E-83E5-63EB-1B14A2EFB2E4}"/>
              </a:ext>
            </a:extLst>
          </p:cNvPr>
          <p:cNvSpPr txBox="1"/>
          <p:nvPr/>
        </p:nvSpPr>
        <p:spPr>
          <a:xfrm>
            <a:off x="945098" y="232373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开发语言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A827582-C8D1-2E67-44F6-5D6113320C48}"/>
              </a:ext>
            </a:extLst>
          </p:cNvPr>
          <p:cNvSpPr/>
          <p:nvPr/>
        </p:nvSpPr>
        <p:spPr>
          <a:xfrm>
            <a:off x="800100" y="2783573"/>
            <a:ext cx="2466340" cy="720826"/>
          </a:xfrm>
          <a:prstGeom prst="roundRect">
            <a:avLst/>
          </a:prstGeom>
          <a:noFill/>
          <a:ln w="19050">
            <a:solidFill>
              <a:srgbClr val="1E1F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EACA122-0AB3-4E6E-9B4D-B4E8EC66E7C0}"/>
              </a:ext>
            </a:extLst>
          </p:cNvPr>
          <p:cNvSpPr txBox="1"/>
          <p:nvPr/>
        </p:nvSpPr>
        <p:spPr>
          <a:xfrm>
            <a:off x="919449" y="2841287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WXML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77C2AC7-4D6B-C246-9471-D7DBCF5A417A}"/>
              </a:ext>
            </a:extLst>
          </p:cNvPr>
          <p:cNvSpPr txBox="1"/>
          <p:nvPr/>
        </p:nvSpPr>
        <p:spPr>
          <a:xfrm>
            <a:off x="1700150" y="2854051"/>
            <a:ext cx="638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WXSS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D3A09A7-064F-EF19-56E8-56BABF738B6B}"/>
              </a:ext>
            </a:extLst>
          </p:cNvPr>
          <p:cNvSpPr txBox="1"/>
          <p:nvPr/>
        </p:nvSpPr>
        <p:spPr>
          <a:xfrm>
            <a:off x="945098" y="3144379"/>
            <a:ext cx="901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JavaScript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BEBCA951-F1B6-AB61-B24C-57F5B14E3C01}"/>
              </a:ext>
            </a:extLst>
          </p:cNvPr>
          <p:cNvGrpSpPr/>
          <p:nvPr/>
        </p:nvGrpSpPr>
        <p:grpSpPr>
          <a:xfrm flipH="1">
            <a:off x="800100" y="3697437"/>
            <a:ext cx="154940" cy="309880"/>
            <a:chOff x="10505" y="2044"/>
            <a:chExt cx="1440" cy="2880"/>
          </a:xfrm>
          <a:gradFill>
            <a:gsLst>
              <a:gs pos="0">
                <a:srgbClr val="16E7A3"/>
              </a:gs>
              <a:gs pos="45000">
                <a:srgbClr val="16E7B8">
                  <a:alpha val="100000"/>
                </a:srgbClr>
              </a:gs>
              <a:gs pos="100000">
                <a:srgbClr val="15E7CC">
                  <a:alpha val="0"/>
                </a:srgbClr>
              </a:gs>
            </a:gsLst>
            <a:lin ang="16200000" scaled="0"/>
          </a:gradFill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71401E6-5C93-8A9E-F7AC-A5182C86DFFF}"/>
                </a:ext>
              </a:extLst>
            </p:cNvPr>
            <p:cNvSpPr/>
            <p:nvPr/>
          </p:nvSpPr>
          <p:spPr>
            <a:xfrm>
              <a:off x="10505" y="2044"/>
              <a:ext cx="1440" cy="1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直角三角形 24">
              <a:extLst>
                <a:ext uri="{FF2B5EF4-FFF2-40B4-BE49-F238E27FC236}">
                  <a16:creationId xmlns:a16="http://schemas.microsoft.com/office/drawing/2014/main" id="{95394621-A78C-B83E-769E-443FCEF8A300}"/>
                </a:ext>
              </a:extLst>
            </p:cNvPr>
            <p:cNvSpPr/>
            <p:nvPr/>
          </p:nvSpPr>
          <p:spPr>
            <a:xfrm rot="5400000">
              <a:off x="10505" y="3484"/>
              <a:ext cx="1440" cy="144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直角三角形 25">
              <a:extLst>
                <a:ext uri="{FF2B5EF4-FFF2-40B4-BE49-F238E27FC236}">
                  <a16:creationId xmlns:a16="http://schemas.microsoft.com/office/drawing/2014/main" id="{D021A34F-E86C-6B6D-3E27-C6CC6D141E41}"/>
                </a:ext>
              </a:extLst>
            </p:cNvPr>
            <p:cNvSpPr/>
            <p:nvPr/>
          </p:nvSpPr>
          <p:spPr>
            <a:xfrm rot="10800000">
              <a:off x="10505" y="3484"/>
              <a:ext cx="1440" cy="144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2165709-9CE1-BB9C-9E27-F8B3B80BAA23}"/>
                </a:ext>
              </a:extLst>
            </p:cNvPr>
            <p:cNvSpPr/>
            <p:nvPr/>
          </p:nvSpPr>
          <p:spPr>
            <a:xfrm>
              <a:off x="10505" y="2044"/>
              <a:ext cx="1440" cy="1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直角三角形 27">
              <a:extLst>
                <a:ext uri="{FF2B5EF4-FFF2-40B4-BE49-F238E27FC236}">
                  <a16:creationId xmlns:a16="http://schemas.microsoft.com/office/drawing/2014/main" id="{F3EA5D2E-1407-9EBA-93A6-44814CA107B3}"/>
                </a:ext>
              </a:extLst>
            </p:cNvPr>
            <p:cNvSpPr/>
            <p:nvPr/>
          </p:nvSpPr>
          <p:spPr>
            <a:xfrm rot="10800000">
              <a:off x="10505" y="3484"/>
              <a:ext cx="1440" cy="144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009806CD-90F7-A8FB-ADE4-028FA613291E}"/>
              </a:ext>
            </a:extLst>
          </p:cNvPr>
          <p:cNvSpPr txBox="1"/>
          <p:nvPr/>
        </p:nvSpPr>
        <p:spPr>
          <a:xfrm>
            <a:off x="945098" y="368310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框架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D7C1163C-10D2-5253-4CD1-1D4FB6C94A29}"/>
              </a:ext>
            </a:extLst>
          </p:cNvPr>
          <p:cNvSpPr/>
          <p:nvPr/>
        </p:nvSpPr>
        <p:spPr>
          <a:xfrm>
            <a:off x="780356" y="4162257"/>
            <a:ext cx="2466340" cy="377727"/>
          </a:xfrm>
          <a:prstGeom prst="roundRect">
            <a:avLst/>
          </a:prstGeom>
          <a:noFill/>
          <a:ln w="19050">
            <a:solidFill>
              <a:srgbClr val="1E1F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F6F81EB-CCE2-576E-3E8C-A06D826EDD85}"/>
              </a:ext>
            </a:extLst>
          </p:cNvPr>
          <p:cNvSpPr txBox="1"/>
          <p:nvPr/>
        </p:nvSpPr>
        <p:spPr>
          <a:xfrm>
            <a:off x="877570" y="4218633"/>
            <a:ext cx="6053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Vue.js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4A38602-F90B-336A-2FC8-B1D41893EBC5}"/>
              </a:ext>
            </a:extLst>
          </p:cNvPr>
          <p:cNvSpPr txBox="1"/>
          <p:nvPr/>
        </p:nvSpPr>
        <p:spPr>
          <a:xfrm>
            <a:off x="1526582" y="4218633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MINA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B63AD19D-8B4A-4C17-A27B-F5B003AA6D05}"/>
              </a:ext>
            </a:extLst>
          </p:cNvPr>
          <p:cNvGrpSpPr/>
          <p:nvPr/>
        </p:nvGrpSpPr>
        <p:grpSpPr>
          <a:xfrm flipH="1">
            <a:off x="800100" y="4717713"/>
            <a:ext cx="154940" cy="309880"/>
            <a:chOff x="10505" y="2044"/>
            <a:chExt cx="1440" cy="2880"/>
          </a:xfrm>
          <a:gradFill>
            <a:gsLst>
              <a:gs pos="0">
                <a:srgbClr val="16E7A3"/>
              </a:gs>
              <a:gs pos="45000">
                <a:srgbClr val="16E7B8">
                  <a:alpha val="100000"/>
                </a:srgbClr>
              </a:gs>
              <a:gs pos="100000">
                <a:srgbClr val="15E7CC">
                  <a:alpha val="0"/>
                </a:srgbClr>
              </a:gs>
            </a:gsLst>
            <a:lin ang="16200000" scaled="0"/>
          </a:gradFill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3206EA95-9C68-B2F8-F9C2-77EA81883A67}"/>
                </a:ext>
              </a:extLst>
            </p:cNvPr>
            <p:cNvSpPr/>
            <p:nvPr/>
          </p:nvSpPr>
          <p:spPr>
            <a:xfrm>
              <a:off x="10505" y="2044"/>
              <a:ext cx="1440" cy="1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直角三角形 36">
              <a:extLst>
                <a:ext uri="{FF2B5EF4-FFF2-40B4-BE49-F238E27FC236}">
                  <a16:creationId xmlns:a16="http://schemas.microsoft.com/office/drawing/2014/main" id="{43ABC394-C61D-C0BA-D7BB-ECCFB3E0D47B}"/>
                </a:ext>
              </a:extLst>
            </p:cNvPr>
            <p:cNvSpPr/>
            <p:nvPr/>
          </p:nvSpPr>
          <p:spPr>
            <a:xfrm rot="5400000">
              <a:off x="10505" y="3484"/>
              <a:ext cx="1440" cy="144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直角三角形 37">
              <a:extLst>
                <a:ext uri="{FF2B5EF4-FFF2-40B4-BE49-F238E27FC236}">
                  <a16:creationId xmlns:a16="http://schemas.microsoft.com/office/drawing/2014/main" id="{D16774F2-FE99-FA22-0465-FE9355354801}"/>
                </a:ext>
              </a:extLst>
            </p:cNvPr>
            <p:cNvSpPr/>
            <p:nvPr/>
          </p:nvSpPr>
          <p:spPr>
            <a:xfrm rot="10800000">
              <a:off x="10505" y="3484"/>
              <a:ext cx="1440" cy="144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D09458AD-362A-C735-9C60-8934E7E0E6A9}"/>
                </a:ext>
              </a:extLst>
            </p:cNvPr>
            <p:cNvSpPr/>
            <p:nvPr/>
          </p:nvSpPr>
          <p:spPr>
            <a:xfrm>
              <a:off x="10505" y="2044"/>
              <a:ext cx="1440" cy="1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直角三角形 39">
              <a:extLst>
                <a:ext uri="{FF2B5EF4-FFF2-40B4-BE49-F238E27FC236}">
                  <a16:creationId xmlns:a16="http://schemas.microsoft.com/office/drawing/2014/main" id="{B3EF5A58-4324-4CA0-10CA-A6BDEABBD487}"/>
                </a:ext>
              </a:extLst>
            </p:cNvPr>
            <p:cNvSpPr/>
            <p:nvPr/>
          </p:nvSpPr>
          <p:spPr>
            <a:xfrm rot="10800000">
              <a:off x="10505" y="3484"/>
              <a:ext cx="1440" cy="144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5B272609-593B-4FC2-BA9F-025496EE0EDF}"/>
              </a:ext>
            </a:extLst>
          </p:cNvPr>
          <p:cNvSpPr txBox="1"/>
          <p:nvPr/>
        </p:nvSpPr>
        <p:spPr>
          <a:xfrm>
            <a:off x="945098" y="470337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开发工具</a:t>
            </a: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55D97D4B-FD30-E45F-8F82-092AB9CF4D5D}"/>
              </a:ext>
            </a:extLst>
          </p:cNvPr>
          <p:cNvSpPr/>
          <p:nvPr/>
        </p:nvSpPr>
        <p:spPr>
          <a:xfrm>
            <a:off x="780356" y="5181983"/>
            <a:ext cx="2466340" cy="720826"/>
          </a:xfrm>
          <a:prstGeom prst="roundRect">
            <a:avLst/>
          </a:prstGeom>
          <a:noFill/>
          <a:ln w="19050">
            <a:solidFill>
              <a:srgbClr val="1E1F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C6CF5F14-070B-0880-BCF9-036A2869CCC1}"/>
              </a:ext>
            </a:extLst>
          </p:cNvPr>
          <p:cNvSpPr txBox="1"/>
          <p:nvPr/>
        </p:nvSpPr>
        <p:spPr>
          <a:xfrm>
            <a:off x="877569" y="5258962"/>
            <a:ext cx="1514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Visual Studio Code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C29F33E-B082-1BFA-2198-8CAA82A73E47}"/>
              </a:ext>
            </a:extLst>
          </p:cNvPr>
          <p:cNvSpPr txBox="1"/>
          <p:nvPr/>
        </p:nvSpPr>
        <p:spPr>
          <a:xfrm>
            <a:off x="877569" y="5545429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微信开发者工具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CB3E347C-2EB2-04A9-1FD0-C5B4C5573040}"/>
              </a:ext>
            </a:extLst>
          </p:cNvPr>
          <p:cNvGrpSpPr/>
          <p:nvPr/>
        </p:nvGrpSpPr>
        <p:grpSpPr>
          <a:xfrm flipH="1">
            <a:off x="4758690" y="2349867"/>
            <a:ext cx="154940" cy="309880"/>
            <a:chOff x="10505" y="2044"/>
            <a:chExt cx="1440" cy="2880"/>
          </a:xfrm>
          <a:gradFill>
            <a:gsLst>
              <a:gs pos="0">
                <a:srgbClr val="16E7A3"/>
              </a:gs>
              <a:gs pos="45000">
                <a:srgbClr val="16E7B8">
                  <a:alpha val="100000"/>
                </a:srgbClr>
              </a:gs>
              <a:gs pos="100000">
                <a:srgbClr val="15E7CC">
                  <a:alpha val="0"/>
                </a:srgbClr>
              </a:gs>
            </a:gsLst>
            <a:lin ang="16200000" scaled="0"/>
          </a:gradFill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EE3927E2-1400-C944-7185-AF0988A86FE9}"/>
                </a:ext>
              </a:extLst>
            </p:cNvPr>
            <p:cNvSpPr/>
            <p:nvPr/>
          </p:nvSpPr>
          <p:spPr>
            <a:xfrm>
              <a:off x="10505" y="2044"/>
              <a:ext cx="1440" cy="1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直角三角形 49">
              <a:extLst>
                <a:ext uri="{FF2B5EF4-FFF2-40B4-BE49-F238E27FC236}">
                  <a16:creationId xmlns:a16="http://schemas.microsoft.com/office/drawing/2014/main" id="{062BAB1A-60A5-643B-9B02-D085C15EDC0D}"/>
                </a:ext>
              </a:extLst>
            </p:cNvPr>
            <p:cNvSpPr/>
            <p:nvPr/>
          </p:nvSpPr>
          <p:spPr>
            <a:xfrm rot="5400000">
              <a:off x="10505" y="3484"/>
              <a:ext cx="1440" cy="144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直角三角形 50">
              <a:extLst>
                <a:ext uri="{FF2B5EF4-FFF2-40B4-BE49-F238E27FC236}">
                  <a16:creationId xmlns:a16="http://schemas.microsoft.com/office/drawing/2014/main" id="{30FB6E19-4917-AC94-BCF9-E61130E98958}"/>
                </a:ext>
              </a:extLst>
            </p:cNvPr>
            <p:cNvSpPr/>
            <p:nvPr/>
          </p:nvSpPr>
          <p:spPr>
            <a:xfrm rot="10800000">
              <a:off x="10505" y="3484"/>
              <a:ext cx="1440" cy="144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2B5B5710-10E5-D3A0-6FF4-EF40E6E07B7A}"/>
                </a:ext>
              </a:extLst>
            </p:cNvPr>
            <p:cNvSpPr/>
            <p:nvPr/>
          </p:nvSpPr>
          <p:spPr>
            <a:xfrm>
              <a:off x="10505" y="2044"/>
              <a:ext cx="1440" cy="1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直角三角形 52">
              <a:extLst>
                <a:ext uri="{FF2B5EF4-FFF2-40B4-BE49-F238E27FC236}">
                  <a16:creationId xmlns:a16="http://schemas.microsoft.com/office/drawing/2014/main" id="{5AA2CAB9-986C-2F8B-506F-4C3757D4A71D}"/>
                </a:ext>
              </a:extLst>
            </p:cNvPr>
            <p:cNvSpPr/>
            <p:nvPr/>
          </p:nvSpPr>
          <p:spPr>
            <a:xfrm rot="10800000">
              <a:off x="10505" y="3484"/>
              <a:ext cx="1440" cy="144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663D2C10-A217-B8FD-5199-FD9E076477CB}"/>
              </a:ext>
            </a:extLst>
          </p:cNvPr>
          <p:cNvSpPr txBox="1"/>
          <p:nvPr/>
        </p:nvSpPr>
        <p:spPr>
          <a:xfrm>
            <a:off x="4903688" y="233553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开发语言</a:t>
            </a: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8BFBAFE3-1654-B3AD-9CC7-3347E0C8208A}"/>
              </a:ext>
            </a:extLst>
          </p:cNvPr>
          <p:cNvSpPr/>
          <p:nvPr/>
        </p:nvSpPr>
        <p:spPr>
          <a:xfrm>
            <a:off x="4736259" y="3857907"/>
            <a:ext cx="2466340" cy="394725"/>
          </a:xfrm>
          <a:prstGeom prst="roundRect">
            <a:avLst/>
          </a:prstGeom>
          <a:noFill/>
          <a:ln w="19050">
            <a:solidFill>
              <a:srgbClr val="1E1F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88DCEF00-AC07-989E-5068-DBBB7C700173}"/>
              </a:ext>
            </a:extLst>
          </p:cNvPr>
          <p:cNvSpPr txBox="1"/>
          <p:nvPr/>
        </p:nvSpPr>
        <p:spPr>
          <a:xfrm>
            <a:off x="4855608" y="3906134"/>
            <a:ext cx="94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>
                <a:solidFill>
                  <a:schemeClr val="bg1"/>
                </a:solidFill>
              </a:rPr>
              <a:t>SpringBoot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DE9D0C71-FF91-31CD-F813-91673D9BF1F8}"/>
              </a:ext>
            </a:extLst>
          </p:cNvPr>
          <p:cNvSpPr txBox="1"/>
          <p:nvPr/>
        </p:nvSpPr>
        <p:spPr>
          <a:xfrm>
            <a:off x="5991564" y="3906133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>
                <a:solidFill>
                  <a:schemeClr val="bg1"/>
                </a:solidFill>
              </a:rPr>
              <a:t>Mybatis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176C223F-8CC9-D90F-B6FC-BE7084EB4092}"/>
              </a:ext>
            </a:extLst>
          </p:cNvPr>
          <p:cNvGrpSpPr/>
          <p:nvPr/>
        </p:nvGrpSpPr>
        <p:grpSpPr>
          <a:xfrm flipH="1">
            <a:off x="4758690" y="3382038"/>
            <a:ext cx="154940" cy="309880"/>
            <a:chOff x="10505" y="2044"/>
            <a:chExt cx="1440" cy="2880"/>
          </a:xfrm>
          <a:gradFill>
            <a:gsLst>
              <a:gs pos="0">
                <a:srgbClr val="16E7A3"/>
              </a:gs>
              <a:gs pos="45000">
                <a:srgbClr val="16E7B8">
                  <a:alpha val="100000"/>
                </a:srgbClr>
              </a:gs>
              <a:gs pos="100000">
                <a:srgbClr val="15E7CC">
                  <a:alpha val="0"/>
                </a:srgbClr>
              </a:gs>
            </a:gsLst>
            <a:lin ang="16200000" scaled="0"/>
          </a:gradFill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4DB1D299-F270-E5DB-64A1-064842A3D7AB}"/>
                </a:ext>
              </a:extLst>
            </p:cNvPr>
            <p:cNvSpPr/>
            <p:nvPr/>
          </p:nvSpPr>
          <p:spPr>
            <a:xfrm>
              <a:off x="10505" y="2044"/>
              <a:ext cx="1440" cy="1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直角三角形 60">
              <a:extLst>
                <a:ext uri="{FF2B5EF4-FFF2-40B4-BE49-F238E27FC236}">
                  <a16:creationId xmlns:a16="http://schemas.microsoft.com/office/drawing/2014/main" id="{B8717376-8A5B-2D84-C280-36E4C880F19C}"/>
                </a:ext>
              </a:extLst>
            </p:cNvPr>
            <p:cNvSpPr/>
            <p:nvPr/>
          </p:nvSpPr>
          <p:spPr>
            <a:xfrm rot="5400000">
              <a:off x="10505" y="3484"/>
              <a:ext cx="1440" cy="144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直角三角形 61">
              <a:extLst>
                <a:ext uri="{FF2B5EF4-FFF2-40B4-BE49-F238E27FC236}">
                  <a16:creationId xmlns:a16="http://schemas.microsoft.com/office/drawing/2014/main" id="{AE1027E8-FE82-2F91-709F-247CACDBB932}"/>
                </a:ext>
              </a:extLst>
            </p:cNvPr>
            <p:cNvSpPr/>
            <p:nvPr/>
          </p:nvSpPr>
          <p:spPr>
            <a:xfrm rot="10800000">
              <a:off x="10505" y="3484"/>
              <a:ext cx="1440" cy="144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0C028FD0-7F4E-BBC5-0F8B-A864F51AD285}"/>
                </a:ext>
              </a:extLst>
            </p:cNvPr>
            <p:cNvSpPr/>
            <p:nvPr/>
          </p:nvSpPr>
          <p:spPr>
            <a:xfrm>
              <a:off x="10505" y="2044"/>
              <a:ext cx="1440" cy="1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直角三角形 63">
              <a:extLst>
                <a:ext uri="{FF2B5EF4-FFF2-40B4-BE49-F238E27FC236}">
                  <a16:creationId xmlns:a16="http://schemas.microsoft.com/office/drawing/2014/main" id="{AE98B621-6733-510F-BDBB-6CA6EDBD8492}"/>
                </a:ext>
              </a:extLst>
            </p:cNvPr>
            <p:cNvSpPr/>
            <p:nvPr/>
          </p:nvSpPr>
          <p:spPr>
            <a:xfrm rot="10800000">
              <a:off x="10505" y="3484"/>
              <a:ext cx="1440" cy="144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文本框 64">
            <a:extLst>
              <a:ext uri="{FF2B5EF4-FFF2-40B4-BE49-F238E27FC236}">
                <a16:creationId xmlns:a16="http://schemas.microsoft.com/office/drawing/2014/main" id="{2B521C90-59F9-9CB9-9782-065ED223D75D}"/>
              </a:ext>
            </a:extLst>
          </p:cNvPr>
          <p:cNvSpPr txBox="1"/>
          <p:nvPr/>
        </p:nvSpPr>
        <p:spPr>
          <a:xfrm>
            <a:off x="4903688" y="336770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框架</a:t>
            </a:r>
          </a:p>
        </p:txBody>
      </p:sp>
      <p:sp>
        <p:nvSpPr>
          <p:cNvPr id="66" name="矩形: 圆角 65">
            <a:extLst>
              <a:ext uri="{FF2B5EF4-FFF2-40B4-BE49-F238E27FC236}">
                <a16:creationId xmlns:a16="http://schemas.microsoft.com/office/drawing/2014/main" id="{62449906-7BDD-858C-9179-D8262F2E53BA}"/>
              </a:ext>
            </a:extLst>
          </p:cNvPr>
          <p:cNvSpPr/>
          <p:nvPr/>
        </p:nvSpPr>
        <p:spPr>
          <a:xfrm>
            <a:off x="4758394" y="2811004"/>
            <a:ext cx="2466340" cy="377727"/>
          </a:xfrm>
          <a:prstGeom prst="roundRect">
            <a:avLst/>
          </a:prstGeom>
          <a:noFill/>
          <a:ln w="19050">
            <a:solidFill>
              <a:srgbClr val="1E1F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1C8A5F80-1A9D-FDA4-4EEB-18F4D244CF86}"/>
              </a:ext>
            </a:extLst>
          </p:cNvPr>
          <p:cNvSpPr txBox="1"/>
          <p:nvPr/>
        </p:nvSpPr>
        <p:spPr>
          <a:xfrm>
            <a:off x="4855608" y="2867380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Java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D4CAA353-6805-FB7D-48A5-71BEDEBCB41F}"/>
              </a:ext>
            </a:extLst>
          </p:cNvPr>
          <p:cNvGrpSpPr/>
          <p:nvPr/>
        </p:nvGrpSpPr>
        <p:grpSpPr>
          <a:xfrm flipH="1">
            <a:off x="4756003" y="4461284"/>
            <a:ext cx="154940" cy="309880"/>
            <a:chOff x="10505" y="2044"/>
            <a:chExt cx="1440" cy="2880"/>
          </a:xfrm>
          <a:gradFill>
            <a:gsLst>
              <a:gs pos="0">
                <a:srgbClr val="16E7A3"/>
              </a:gs>
              <a:gs pos="45000">
                <a:srgbClr val="16E7B8">
                  <a:alpha val="100000"/>
                </a:srgbClr>
              </a:gs>
              <a:gs pos="100000">
                <a:srgbClr val="15E7CC">
                  <a:alpha val="0"/>
                </a:srgbClr>
              </a:gs>
            </a:gsLst>
            <a:lin ang="16200000" scaled="0"/>
          </a:gradFill>
        </p:grpSpPr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F2A5F08C-E8BD-35BB-85D4-97A1D402AD58}"/>
                </a:ext>
              </a:extLst>
            </p:cNvPr>
            <p:cNvSpPr/>
            <p:nvPr/>
          </p:nvSpPr>
          <p:spPr>
            <a:xfrm>
              <a:off x="10505" y="2044"/>
              <a:ext cx="1440" cy="1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直角三角形 70">
              <a:extLst>
                <a:ext uri="{FF2B5EF4-FFF2-40B4-BE49-F238E27FC236}">
                  <a16:creationId xmlns:a16="http://schemas.microsoft.com/office/drawing/2014/main" id="{FCF59774-C2F1-DBCD-EFD3-3881482678C0}"/>
                </a:ext>
              </a:extLst>
            </p:cNvPr>
            <p:cNvSpPr/>
            <p:nvPr/>
          </p:nvSpPr>
          <p:spPr>
            <a:xfrm rot="5400000">
              <a:off x="10505" y="3484"/>
              <a:ext cx="1440" cy="144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直角三角形 71">
              <a:extLst>
                <a:ext uri="{FF2B5EF4-FFF2-40B4-BE49-F238E27FC236}">
                  <a16:creationId xmlns:a16="http://schemas.microsoft.com/office/drawing/2014/main" id="{E6B21078-C3A1-282E-D4BD-99FE7B3BF43D}"/>
                </a:ext>
              </a:extLst>
            </p:cNvPr>
            <p:cNvSpPr/>
            <p:nvPr/>
          </p:nvSpPr>
          <p:spPr>
            <a:xfrm rot="10800000">
              <a:off x="10505" y="3484"/>
              <a:ext cx="1440" cy="144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DFBB2AB4-E796-E2FE-AFD9-44E2AAC15CA0}"/>
                </a:ext>
              </a:extLst>
            </p:cNvPr>
            <p:cNvSpPr/>
            <p:nvPr/>
          </p:nvSpPr>
          <p:spPr>
            <a:xfrm>
              <a:off x="10505" y="2044"/>
              <a:ext cx="1440" cy="1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直角三角形 73">
              <a:extLst>
                <a:ext uri="{FF2B5EF4-FFF2-40B4-BE49-F238E27FC236}">
                  <a16:creationId xmlns:a16="http://schemas.microsoft.com/office/drawing/2014/main" id="{BD2D6C9E-8B1D-4FEF-F923-DFF8033F76E0}"/>
                </a:ext>
              </a:extLst>
            </p:cNvPr>
            <p:cNvSpPr/>
            <p:nvPr/>
          </p:nvSpPr>
          <p:spPr>
            <a:xfrm rot="10800000">
              <a:off x="10505" y="3484"/>
              <a:ext cx="1440" cy="144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5" name="文本框 74">
            <a:extLst>
              <a:ext uri="{FF2B5EF4-FFF2-40B4-BE49-F238E27FC236}">
                <a16:creationId xmlns:a16="http://schemas.microsoft.com/office/drawing/2014/main" id="{89BF9EA0-808A-AB92-3528-2E23E89E4422}"/>
              </a:ext>
            </a:extLst>
          </p:cNvPr>
          <p:cNvSpPr txBox="1"/>
          <p:nvPr/>
        </p:nvSpPr>
        <p:spPr>
          <a:xfrm>
            <a:off x="4901001" y="444694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数据库</a:t>
            </a:r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1CD6538D-83A7-0F43-CBD7-5121C2F28483}"/>
              </a:ext>
            </a:extLst>
          </p:cNvPr>
          <p:cNvSpPr/>
          <p:nvPr/>
        </p:nvSpPr>
        <p:spPr>
          <a:xfrm>
            <a:off x="4736259" y="4925554"/>
            <a:ext cx="2466340" cy="351649"/>
          </a:xfrm>
          <a:prstGeom prst="roundRect">
            <a:avLst/>
          </a:prstGeom>
          <a:noFill/>
          <a:ln w="19050">
            <a:solidFill>
              <a:srgbClr val="1E1F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A6F2D427-363D-2E22-B068-66AEEC36879D}"/>
              </a:ext>
            </a:extLst>
          </p:cNvPr>
          <p:cNvSpPr txBox="1"/>
          <p:nvPr/>
        </p:nvSpPr>
        <p:spPr>
          <a:xfrm>
            <a:off x="4833472" y="4971578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MySQL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1F8D66B1-2673-A172-D02D-933EE733F3C6}"/>
              </a:ext>
            </a:extLst>
          </p:cNvPr>
          <p:cNvGrpSpPr/>
          <p:nvPr/>
        </p:nvGrpSpPr>
        <p:grpSpPr>
          <a:xfrm flipH="1">
            <a:off x="4756003" y="5474979"/>
            <a:ext cx="154940" cy="309880"/>
            <a:chOff x="10505" y="2044"/>
            <a:chExt cx="1440" cy="2880"/>
          </a:xfrm>
          <a:gradFill>
            <a:gsLst>
              <a:gs pos="0">
                <a:srgbClr val="16E7A3"/>
              </a:gs>
              <a:gs pos="45000">
                <a:srgbClr val="16E7B8">
                  <a:alpha val="100000"/>
                </a:srgbClr>
              </a:gs>
              <a:gs pos="100000">
                <a:srgbClr val="15E7CC">
                  <a:alpha val="0"/>
                </a:srgbClr>
              </a:gs>
            </a:gsLst>
            <a:lin ang="16200000" scaled="0"/>
          </a:gradFill>
        </p:grpSpPr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D6AAAB7E-F45A-F99E-D07E-B1CBD4647D78}"/>
                </a:ext>
              </a:extLst>
            </p:cNvPr>
            <p:cNvSpPr/>
            <p:nvPr/>
          </p:nvSpPr>
          <p:spPr>
            <a:xfrm>
              <a:off x="10505" y="2044"/>
              <a:ext cx="1440" cy="1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直角三角形 81">
              <a:extLst>
                <a:ext uri="{FF2B5EF4-FFF2-40B4-BE49-F238E27FC236}">
                  <a16:creationId xmlns:a16="http://schemas.microsoft.com/office/drawing/2014/main" id="{7CC23125-1B01-CA1C-2BBB-0CC32874720A}"/>
                </a:ext>
              </a:extLst>
            </p:cNvPr>
            <p:cNvSpPr/>
            <p:nvPr/>
          </p:nvSpPr>
          <p:spPr>
            <a:xfrm rot="5400000">
              <a:off x="10505" y="3484"/>
              <a:ext cx="1440" cy="144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直角三角形 82">
              <a:extLst>
                <a:ext uri="{FF2B5EF4-FFF2-40B4-BE49-F238E27FC236}">
                  <a16:creationId xmlns:a16="http://schemas.microsoft.com/office/drawing/2014/main" id="{844A0D92-735E-D53B-DB4B-CC2FDEBE60E3}"/>
                </a:ext>
              </a:extLst>
            </p:cNvPr>
            <p:cNvSpPr/>
            <p:nvPr/>
          </p:nvSpPr>
          <p:spPr>
            <a:xfrm rot="10800000">
              <a:off x="10505" y="3484"/>
              <a:ext cx="1440" cy="144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6362C39F-F13C-5C40-3A8E-7056E3E91C30}"/>
                </a:ext>
              </a:extLst>
            </p:cNvPr>
            <p:cNvSpPr/>
            <p:nvPr/>
          </p:nvSpPr>
          <p:spPr>
            <a:xfrm>
              <a:off x="10505" y="2044"/>
              <a:ext cx="1440" cy="1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直角三角形 84">
              <a:extLst>
                <a:ext uri="{FF2B5EF4-FFF2-40B4-BE49-F238E27FC236}">
                  <a16:creationId xmlns:a16="http://schemas.microsoft.com/office/drawing/2014/main" id="{3E64E2FE-0395-F2C1-1523-10921A34FA69}"/>
                </a:ext>
              </a:extLst>
            </p:cNvPr>
            <p:cNvSpPr/>
            <p:nvPr/>
          </p:nvSpPr>
          <p:spPr>
            <a:xfrm rot="10800000">
              <a:off x="10505" y="3484"/>
              <a:ext cx="1440" cy="144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6" name="文本框 85">
            <a:extLst>
              <a:ext uri="{FF2B5EF4-FFF2-40B4-BE49-F238E27FC236}">
                <a16:creationId xmlns:a16="http://schemas.microsoft.com/office/drawing/2014/main" id="{28925A55-2CDD-468E-256B-C4005E9E2549}"/>
              </a:ext>
            </a:extLst>
          </p:cNvPr>
          <p:cNvSpPr txBox="1"/>
          <p:nvPr/>
        </p:nvSpPr>
        <p:spPr>
          <a:xfrm>
            <a:off x="4901001" y="546064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开发工具</a:t>
            </a:r>
          </a:p>
        </p:txBody>
      </p:sp>
      <p:sp>
        <p:nvSpPr>
          <p:cNvPr id="87" name="矩形: 圆角 86">
            <a:extLst>
              <a:ext uri="{FF2B5EF4-FFF2-40B4-BE49-F238E27FC236}">
                <a16:creationId xmlns:a16="http://schemas.microsoft.com/office/drawing/2014/main" id="{2AC12844-8ABE-9CD4-9912-548F0561B05D}"/>
              </a:ext>
            </a:extLst>
          </p:cNvPr>
          <p:cNvSpPr/>
          <p:nvPr/>
        </p:nvSpPr>
        <p:spPr>
          <a:xfrm>
            <a:off x="4736259" y="5939249"/>
            <a:ext cx="2466340" cy="351649"/>
          </a:xfrm>
          <a:prstGeom prst="roundRect">
            <a:avLst/>
          </a:prstGeom>
          <a:noFill/>
          <a:ln w="19050">
            <a:solidFill>
              <a:srgbClr val="1E1F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8501F3E3-3D83-9986-A759-CC02E341330A}"/>
              </a:ext>
            </a:extLst>
          </p:cNvPr>
          <p:cNvSpPr txBox="1"/>
          <p:nvPr/>
        </p:nvSpPr>
        <p:spPr>
          <a:xfrm>
            <a:off x="4833472" y="5985273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IDEA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F73A39E1-D2CD-47DA-32CE-B84570475C7F}"/>
              </a:ext>
            </a:extLst>
          </p:cNvPr>
          <p:cNvGrpSpPr/>
          <p:nvPr/>
        </p:nvGrpSpPr>
        <p:grpSpPr>
          <a:xfrm flipH="1">
            <a:off x="8558826" y="2406243"/>
            <a:ext cx="154940" cy="309880"/>
            <a:chOff x="10505" y="2044"/>
            <a:chExt cx="1440" cy="2880"/>
          </a:xfrm>
          <a:gradFill>
            <a:gsLst>
              <a:gs pos="0">
                <a:srgbClr val="16E7A3"/>
              </a:gs>
              <a:gs pos="45000">
                <a:srgbClr val="16E7B8">
                  <a:alpha val="100000"/>
                </a:srgbClr>
              </a:gs>
              <a:gs pos="100000">
                <a:srgbClr val="15E7CC">
                  <a:alpha val="0"/>
                </a:srgbClr>
              </a:gs>
            </a:gsLst>
            <a:lin ang="16200000" scaled="0"/>
          </a:gradFill>
        </p:grpSpPr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E592697C-9C13-57D3-DE10-5672CBB1D959}"/>
                </a:ext>
              </a:extLst>
            </p:cNvPr>
            <p:cNvSpPr/>
            <p:nvPr/>
          </p:nvSpPr>
          <p:spPr>
            <a:xfrm>
              <a:off x="10505" y="2044"/>
              <a:ext cx="1440" cy="1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直角三角形 90">
              <a:extLst>
                <a:ext uri="{FF2B5EF4-FFF2-40B4-BE49-F238E27FC236}">
                  <a16:creationId xmlns:a16="http://schemas.microsoft.com/office/drawing/2014/main" id="{C9E74C51-481D-2BF6-5ED5-8A7B27F2DF5C}"/>
                </a:ext>
              </a:extLst>
            </p:cNvPr>
            <p:cNvSpPr/>
            <p:nvPr/>
          </p:nvSpPr>
          <p:spPr>
            <a:xfrm rot="5400000">
              <a:off x="10505" y="3484"/>
              <a:ext cx="1440" cy="144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直角三角形 91">
              <a:extLst>
                <a:ext uri="{FF2B5EF4-FFF2-40B4-BE49-F238E27FC236}">
                  <a16:creationId xmlns:a16="http://schemas.microsoft.com/office/drawing/2014/main" id="{6981E33B-F0F7-3D09-C55F-5B0D7C8901D9}"/>
                </a:ext>
              </a:extLst>
            </p:cNvPr>
            <p:cNvSpPr/>
            <p:nvPr/>
          </p:nvSpPr>
          <p:spPr>
            <a:xfrm rot="10800000">
              <a:off x="10505" y="3484"/>
              <a:ext cx="1440" cy="144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4B3650B5-FCDF-A497-6594-D6C192CE5F3E}"/>
                </a:ext>
              </a:extLst>
            </p:cNvPr>
            <p:cNvSpPr/>
            <p:nvPr/>
          </p:nvSpPr>
          <p:spPr>
            <a:xfrm>
              <a:off x="10505" y="2044"/>
              <a:ext cx="1440" cy="1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直角三角形 93">
              <a:extLst>
                <a:ext uri="{FF2B5EF4-FFF2-40B4-BE49-F238E27FC236}">
                  <a16:creationId xmlns:a16="http://schemas.microsoft.com/office/drawing/2014/main" id="{28B39D42-830C-44B1-7E28-1F55884BEA55}"/>
                </a:ext>
              </a:extLst>
            </p:cNvPr>
            <p:cNvSpPr/>
            <p:nvPr/>
          </p:nvSpPr>
          <p:spPr>
            <a:xfrm rot="10800000">
              <a:off x="10505" y="3484"/>
              <a:ext cx="1440" cy="144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5" name="文本框 94">
            <a:extLst>
              <a:ext uri="{FF2B5EF4-FFF2-40B4-BE49-F238E27FC236}">
                <a16:creationId xmlns:a16="http://schemas.microsoft.com/office/drawing/2014/main" id="{FB6507A6-F52C-A173-D0CD-4A8411C7D6C2}"/>
              </a:ext>
            </a:extLst>
          </p:cNvPr>
          <p:cNvSpPr txBox="1"/>
          <p:nvPr/>
        </p:nvSpPr>
        <p:spPr>
          <a:xfrm>
            <a:off x="8703824" y="2391906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协助与版本控制工具</a:t>
            </a:r>
          </a:p>
        </p:txBody>
      </p:sp>
      <p:sp>
        <p:nvSpPr>
          <p:cNvPr id="96" name="矩形: 圆角 95">
            <a:extLst>
              <a:ext uri="{FF2B5EF4-FFF2-40B4-BE49-F238E27FC236}">
                <a16:creationId xmlns:a16="http://schemas.microsoft.com/office/drawing/2014/main" id="{B20BFFF6-C9E4-C3B2-0D84-C97C188E38ED}"/>
              </a:ext>
            </a:extLst>
          </p:cNvPr>
          <p:cNvSpPr/>
          <p:nvPr/>
        </p:nvSpPr>
        <p:spPr>
          <a:xfrm>
            <a:off x="8558530" y="2867380"/>
            <a:ext cx="2466340" cy="377727"/>
          </a:xfrm>
          <a:prstGeom prst="roundRect">
            <a:avLst/>
          </a:prstGeom>
          <a:noFill/>
          <a:ln w="19050">
            <a:solidFill>
              <a:srgbClr val="1E1F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20BDAB3F-93F8-3583-4793-85FF8C459665}"/>
              </a:ext>
            </a:extLst>
          </p:cNvPr>
          <p:cNvSpPr txBox="1"/>
          <p:nvPr/>
        </p:nvSpPr>
        <p:spPr>
          <a:xfrm>
            <a:off x="8655744" y="2923756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Git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70B2BBE2-75FD-8442-FA21-1193D8E959EE}"/>
              </a:ext>
            </a:extLst>
          </p:cNvPr>
          <p:cNvGrpSpPr/>
          <p:nvPr/>
        </p:nvGrpSpPr>
        <p:grpSpPr>
          <a:xfrm flipH="1">
            <a:off x="8558826" y="3412859"/>
            <a:ext cx="154940" cy="309880"/>
            <a:chOff x="10505" y="2044"/>
            <a:chExt cx="1440" cy="2880"/>
          </a:xfrm>
          <a:gradFill>
            <a:gsLst>
              <a:gs pos="0">
                <a:srgbClr val="16E7A3"/>
              </a:gs>
              <a:gs pos="45000">
                <a:srgbClr val="16E7B8">
                  <a:alpha val="100000"/>
                </a:srgbClr>
              </a:gs>
              <a:gs pos="100000">
                <a:srgbClr val="15E7CC">
                  <a:alpha val="0"/>
                </a:srgbClr>
              </a:gs>
            </a:gsLst>
            <a:lin ang="16200000" scaled="0"/>
          </a:gradFill>
        </p:grpSpPr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A6BE1C2D-2E09-3CFB-2D50-6C59B706489E}"/>
                </a:ext>
              </a:extLst>
            </p:cNvPr>
            <p:cNvSpPr/>
            <p:nvPr/>
          </p:nvSpPr>
          <p:spPr>
            <a:xfrm>
              <a:off x="10505" y="2044"/>
              <a:ext cx="1440" cy="1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直角三角形 99">
              <a:extLst>
                <a:ext uri="{FF2B5EF4-FFF2-40B4-BE49-F238E27FC236}">
                  <a16:creationId xmlns:a16="http://schemas.microsoft.com/office/drawing/2014/main" id="{C6C33A96-CF39-D276-BE81-6C7DAEB50CB9}"/>
                </a:ext>
              </a:extLst>
            </p:cNvPr>
            <p:cNvSpPr/>
            <p:nvPr/>
          </p:nvSpPr>
          <p:spPr>
            <a:xfrm rot="5400000">
              <a:off x="10505" y="3484"/>
              <a:ext cx="1440" cy="144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直角三角形 100">
              <a:extLst>
                <a:ext uri="{FF2B5EF4-FFF2-40B4-BE49-F238E27FC236}">
                  <a16:creationId xmlns:a16="http://schemas.microsoft.com/office/drawing/2014/main" id="{5AB1C85C-75AD-357E-4DF2-E91DE98CE4FE}"/>
                </a:ext>
              </a:extLst>
            </p:cNvPr>
            <p:cNvSpPr/>
            <p:nvPr/>
          </p:nvSpPr>
          <p:spPr>
            <a:xfrm rot="10800000">
              <a:off x="10505" y="3484"/>
              <a:ext cx="1440" cy="144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96534BBF-9607-E4D7-A284-024F0C88972C}"/>
                </a:ext>
              </a:extLst>
            </p:cNvPr>
            <p:cNvSpPr/>
            <p:nvPr/>
          </p:nvSpPr>
          <p:spPr>
            <a:xfrm>
              <a:off x="10505" y="2044"/>
              <a:ext cx="1440" cy="1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直角三角形 102">
              <a:extLst>
                <a:ext uri="{FF2B5EF4-FFF2-40B4-BE49-F238E27FC236}">
                  <a16:creationId xmlns:a16="http://schemas.microsoft.com/office/drawing/2014/main" id="{A75D27B5-3E1E-F569-947E-AA422A4D5566}"/>
                </a:ext>
              </a:extLst>
            </p:cNvPr>
            <p:cNvSpPr/>
            <p:nvPr/>
          </p:nvSpPr>
          <p:spPr>
            <a:xfrm rot="10800000">
              <a:off x="10505" y="3484"/>
              <a:ext cx="1440" cy="144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4" name="文本框 103">
            <a:extLst>
              <a:ext uri="{FF2B5EF4-FFF2-40B4-BE49-F238E27FC236}">
                <a16:creationId xmlns:a16="http://schemas.microsoft.com/office/drawing/2014/main" id="{83FBC9BF-F5E3-28C8-63D0-E80648294531}"/>
              </a:ext>
            </a:extLst>
          </p:cNvPr>
          <p:cNvSpPr txBox="1"/>
          <p:nvPr/>
        </p:nvSpPr>
        <p:spPr>
          <a:xfrm>
            <a:off x="8703824" y="3398522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远程代码仓库</a:t>
            </a:r>
          </a:p>
        </p:txBody>
      </p:sp>
      <p:sp>
        <p:nvSpPr>
          <p:cNvPr id="105" name="矩形: 圆角 104">
            <a:extLst>
              <a:ext uri="{FF2B5EF4-FFF2-40B4-BE49-F238E27FC236}">
                <a16:creationId xmlns:a16="http://schemas.microsoft.com/office/drawing/2014/main" id="{BDAAA0F6-C1CA-54FC-EA23-1284149CAEAC}"/>
              </a:ext>
            </a:extLst>
          </p:cNvPr>
          <p:cNvSpPr/>
          <p:nvPr/>
        </p:nvSpPr>
        <p:spPr>
          <a:xfrm>
            <a:off x="8558530" y="3873996"/>
            <a:ext cx="2466340" cy="377727"/>
          </a:xfrm>
          <a:prstGeom prst="roundRect">
            <a:avLst/>
          </a:prstGeom>
          <a:noFill/>
          <a:ln w="19050">
            <a:solidFill>
              <a:srgbClr val="1E1F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0882FF4A-BD30-8376-3E77-A6008307C7D9}"/>
              </a:ext>
            </a:extLst>
          </p:cNvPr>
          <p:cNvSpPr txBox="1"/>
          <p:nvPr/>
        </p:nvSpPr>
        <p:spPr>
          <a:xfrm>
            <a:off x="8655744" y="3930372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GitHub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图片 351" descr="D:\计算机系统综合设计\images\小程序 (1).png小程序 (1)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9926003" y="1290320"/>
            <a:ext cx="2031365" cy="2032000"/>
          </a:xfrm>
          <a:prstGeom prst="rect">
            <a:avLst/>
          </a:prstGeom>
        </p:spPr>
      </p:pic>
      <p:grpSp>
        <p:nvGrpSpPr>
          <p:cNvPr id="51" name="组合 50"/>
          <p:cNvGrpSpPr/>
          <p:nvPr>
            <p:custDataLst>
              <p:tags r:id="rId2"/>
            </p:custDataLst>
          </p:nvPr>
        </p:nvGrpSpPr>
        <p:grpSpPr>
          <a:xfrm>
            <a:off x="1595755" y="1290320"/>
            <a:ext cx="9067800" cy="1010920"/>
            <a:chOff x="2513" y="2422"/>
            <a:chExt cx="14280" cy="1592"/>
          </a:xfrm>
          <a:solidFill>
            <a:srgbClr val="1ABC9C"/>
          </a:solidFill>
        </p:grpSpPr>
        <p:sp>
          <p:nvSpPr>
            <p:cNvPr id="52" name="矩形 51"/>
            <p:cNvSpPr/>
            <p:nvPr>
              <p:custDataLst>
                <p:tags r:id="rId7"/>
              </p:custDataLst>
            </p:nvPr>
          </p:nvSpPr>
          <p:spPr>
            <a:xfrm>
              <a:off x="2513" y="2422"/>
              <a:ext cx="744" cy="1326"/>
            </a:xfrm>
            <a:prstGeom prst="rect">
              <a:avLst/>
            </a:prstGeom>
            <a:noFill/>
            <a:ln w="25400">
              <a:solidFill>
                <a:srgbClr val="1ABC9C"/>
              </a:solidFill>
            </a:ln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>
              <p:custDataLst>
                <p:tags r:id="rId8"/>
              </p:custDataLst>
            </p:nvPr>
          </p:nvSpPr>
          <p:spPr>
            <a:xfrm>
              <a:off x="2661" y="2552"/>
              <a:ext cx="14132" cy="1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1663731" y="2319329"/>
            <a:ext cx="8932482" cy="239395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 lvl="0" algn="di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zh-CN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出版社图书订购系统微信小程序</a:t>
            </a:r>
          </a:p>
        </p:txBody>
      </p:sp>
      <p:sp>
        <p:nvSpPr>
          <p:cNvPr id="17" name="任意多边形 16"/>
          <p:cNvSpPr/>
          <p:nvPr/>
        </p:nvSpPr>
        <p:spPr>
          <a:xfrm>
            <a:off x="-7620" y="5786755"/>
            <a:ext cx="1609725" cy="106997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il" t="it" r="ir" b="ib"/>
            <a:pathLst>
              <a:path w="4528" h="3977">
                <a:moveTo>
                  <a:pt x="988" y="0"/>
                </a:moveTo>
                <a:cubicBezTo>
                  <a:pt x="2943" y="0"/>
                  <a:pt x="4528" y="1585"/>
                  <a:pt x="4528" y="3540"/>
                </a:cubicBezTo>
                <a:cubicBezTo>
                  <a:pt x="4528" y="3677"/>
                  <a:pt x="4520" y="3813"/>
                  <a:pt x="4505" y="3946"/>
                </a:cubicBezTo>
                <a:lnTo>
                  <a:pt x="4501" y="3977"/>
                </a:lnTo>
                <a:lnTo>
                  <a:pt x="0" y="3977"/>
                </a:lnTo>
                <a:lnTo>
                  <a:pt x="0" y="140"/>
                </a:lnTo>
                <a:lnTo>
                  <a:pt x="19" y="134"/>
                </a:lnTo>
                <a:cubicBezTo>
                  <a:pt x="327" y="47"/>
                  <a:pt x="652" y="0"/>
                  <a:pt x="988" y="0"/>
                </a:cubicBezTo>
                <a:close/>
              </a:path>
            </a:pathLst>
          </a:custGeom>
          <a:solidFill>
            <a:srgbClr val="1ABC9C"/>
          </a:solidFill>
          <a:ln>
            <a:noFill/>
          </a:ln>
        </p:spPr>
        <p:txBody>
          <a:bodyPr wrap="square" rtlCol="0" anchor="t">
            <a:noAutofit/>
          </a:bodyPr>
          <a:lstStyle>
            <a:defPPr>
              <a:defRPr lang="zh-CN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7200" b="1">
              <a:ln w="6600">
                <a:solidFill>
                  <a:srgbClr val="ED7E24"/>
                </a:solidFill>
                <a:prstDash val="solid"/>
              </a:ln>
              <a:solidFill>
                <a:srgbClr val="ED7E24"/>
              </a:solidFill>
              <a:effectLst>
                <a:outerShdw dist="152400" dir="12540000" algn="tl" rotWithShape="0">
                  <a:srgbClr val="E9EBED"/>
                </a:outerShdw>
              </a:effectLst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9772650" y="3841750"/>
            <a:ext cx="2430145" cy="2802890"/>
          </a:xfrm>
          <a:custGeom>
            <a:avLst/>
            <a:gdLst>
              <a:gd name="adj1" fmla="val 9550787"/>
              <a:gd name="adj2" fmla="val 16175209"/>
              <a:gd name="adj3" fmla="val 24233"/>
              <a:gd name="stAng" fmla="pin 0 adj1 21599999"/>
              <a:gd name="istAng" fmla="pin 0 adj2 21599999"/>
              <a:gd name="a3" fmla="pin 0 adj3 50000"/>
              <a:gd name="sw11" fmla="+- istAng 0 stAng"/>
              <a:gd name="sw12" fmla="+- sw11 21600000 0"/>
              <a:gd name="swAng" fmla="?: sw11 sw11 sw12"/>
              <a:gd name="iswAng" fmla="+- 0 0 swAng"/>
              <a:gd name="wt1" fmla="sin wd2 stAng"/>
              <a:gd name="ht1" fmla="cos hd2 stAng"/>
              <a:gd name="wt3" fmla="sin wd2 istAng"/>
              <a:gd name="ht3" fmla="cos hd2 istAng"/>
              <a:gd name="dx1" fmla="cat2 wd2 ht1 wt1"/>
              <a:gd name="dy1" fmla="sat2 hd2 ht1 wt1"/>
              <a:gd name="dx3" fmla="cat2 wd2 ht3 wt3"/>
              <a:gd name="dy3" fmla="sat2 hd2 ht3 wt3"/>
              <a:gd name="x1" fmla="+- hc dx1 0"/>
              <a:gd name="y1" fmla="+- vc dy1 0"/>
              <a:gd name="x3" fmla="+- hc dx3 0"/>
              <a:gd name="y3" fmla="+- vc dy3 0"/>
              <a:gd name="dr" fmla="*/ ss a3 100000"/>
              <a:gd name="iwd2" fmla="+- wd2 0 dr"/>
              <a:gd name="ihd2" fmla="+- hd2 0 dr"/>
              <a:gd name="wt2" fmla="sin iwd2 istAng"/>
              <a:gd name="ht2" fmla="cos ihd2 istAng"/>
              <a:gd name="wt4" fmla="sin iwd2 stAng"/>
              <a:gd name="ht4" fmla="cos ihd2 stAng"/>
              <a:gd name="dx2" fmla="cat2 iwd2 ht2 wt2"/>
              <a:gd name="dy2" fmla="sat2 ihd2 ht2 wt2"/>
              <a:gd name="dx4" fmla="cat2 iwd2 ht4 wt4"/>
              <a:gd name="dy4" fmla="sat2 ihd2 ht4 wt4"/>
              <a:gd name="x2" fmla="+- hc dx2 0"/>
              <a:gd name="y2" fmla="+- vc dy2 0"/>
              <a:gd name="x4" fmla="+- hc dx4 0"/>
              <a:gd name="y4" fmla="+- vc dy4 0"/>
              <a:gd name="sw0" fmla="+- 21600000 0 stAng"/>
              <a:gd name="da1" fmla="+- swAng 0 sw0"/>
              <a:gd name="g1" fmla="max x1 x2"/>
              <a:gd name="g2" fmla="max x3 x4"/>
              <a:gd name="g3" fmla="max g1 g2"/>
              <a:gd name="ir" fmla="?: da1 r g3"/>
              <a:gd name="sw1" fmla="+- cd4 0 stAng"/>
              <a:gd name="sw2" fmla="+- 27000000 0 stAng"/>
              <a:gd name="sw3" fmla="?: sw1 sw1 sw2"/>
              <a:gd name="da2" fmla="+- swAng 0 sw3"/>
              <a:gd name="g5" fmla="max y1 y2"/>
              <a:gd name="g6" fmla="max y3 y4"/>
              <a:gd name="g7" fmla="max g5 g6"/>
              <a:gd name="ib" fmla="?: da2 b g7"/>
              <a:gd name="sw4" fmla="+- cd2 0 stAng"/>
              <a:gd name="sw5" fmla="+- 32400000 0 stAng"/>
              <a:gd name="sw6" fmla="?: sw4 sw4 sw5"/>
              <a:gd name="da3" fmla="+- swAng 0 sw6"/>
              <a:gd name="g9" fmla="min x1 x2"/>
              <a:gd name="g10" fmla="min x3 x4"/>
              <a:gd name="g11" fmla="min g9 g10"/>
              <a:gd name="il" fmla="?: da3 l g11"/>
              <a:gd name="sw7" fmla="+- 3 0 stAng"/>
              <a:gd name="sw8" fmla="+- 37800000 0 stAng"/>
              <a:gd name="sw9" fmla="?: sw7 sw7 sw8"/>
              <a:gd name="da4" fmla="+- swAng 0 sw9"/>
              <a:gd name="g13" fmla="min y1 y2"/>
              <a:gd name="g14" fmla="min y3 y4"/>
              <a:gd name="g15" fmla="min g13 g14"/>
              <a:gd name="it" fmla="?: da4 t g15"/>
              <a:gd name="x5" fmla="+/ x1 x4 2"/>
              <a:gd name="y5" fmla="+/ y1 y4 2"/>
              <a:gd name="x6" fmla="+/ x3 x2 2"/>
              <a:gd name="y6" fmla="+/ y3 y2 2"/>
              <a:gd name="cang1" fmla="+- stAng 0 cd4"/>
              <a:gd name="cang2" fmla="+- istAng cd4 0"/>
              <a:gd name="cang3" fmla="+/ cang1 cang2 2"/>
            </a:gdLst>
            <a:ahLst/>
            <a:cxnLst>
              <a:cxn ang="cang1">
                <a:pos x="x5" y="y5"/>
              </a:cxn>
              <a:cxn ang="cang2">
                <a:pos x="x6" y="y6"/>
              </a:cxn>
              <a:cxn ang="cang3">
                <a:pos x="hc" y="vc"/>
              </a:cxn>
            </a:cxnLst>
            <a:rect l="il" t="it" r="ir" b="ib"/>
            <a:pathLst>
              <a:path w="8412" h="9712">
                <a:moveTo>
                  <a:pt x="8412" y="0"/>
                </a:moveTo>
                <a:lnTo>
                  <a:pt x="8412" y="4182"/>
                </a:lnTo>
                <a:lnTo>
                  <a:pt x="8389" y="4186"/>
                </a:lnTo>
                <a:cubicBezTo>
                  <a:pt x="5964" y="4605"/>
                  <a:pt x="4143" y="6377"/>
                  <a:pt x="4143" y="8498"/>
                </a:cubicBezTo>
                <a:cubicBezTo>
                  <a:pt x="4143" y="8911"/>
                  <a:pt x="4212" y="9310"/>
                  <a:pt x="4341" y="9689"/>
                </a:cubicBezTo>
                <a:lnTo>
                  <a:pt x="4349" y="9712"/>
                </a:lnTo>
                <a:lnTo>
                  <a:pt x="95" y="9712"/>
                </a:lnTo>
                <a:lnTo>
                  <a:pt x="92" y="9691"/>
                </a:lnTo>
                <a:cubicBezTo>
                  <a:pt x="31" y="9300"/>
                  <a:pt x="0" y="8901"/>
                  <a:pt x="0" y="8495"/>
                </a:cubicBezTo>
                <a:cubicBezTo>
                  <a:pt x="0" y="4122"/>
                  <a:pt x="3645" y="516"/>
                  <a:pt x="8349" y="6"/>
                </a:cubicBezTo>
                <a:lnTo>
                  <a:pt x="8412" y="0"/>
                </a:lnTo>
                <a:close/>
              </a:path>
            </a:pathLst>
          </a:custGeom>
          <a:gradFill>
            <a:gsLst>
              <a:gs pos="17000">
                <a:srgbClr val="1ABC9C"/>
              </a:gs>
              <a:gs pos="79000">
                <a:srgbClr val="16E5A2">
                  <a:alpha val="0"/>
                </a:srgbClr>
              </a:gs>
            </a:gsLst>
            <a:lin ang="6120000" scaled="0"/>
          </a:gradFill>
          <a:ln>
            <a:noFill/>
          </a:ln>
        </p:spPr>
        <p:txBody>
          <a:bodyPr wrap="square" rtlCol="0" anchor="t">
            <a:noAutofit/>
          </a:bodyPr>
          <a:lstStyle>
            <a:defPPr>
              <a:defRPr lang="zh-CN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7200" b="1">
              <a:ln w="6600">
                <a:solidFill>
                  <a:srgbClr val="ED7E24"/>
                </a:solidFill>
                <a:prstDash val="solid"/>
              </a:ln>
              <a:solidFill>
                <a:schemeClr val="tx1"/>
              </a:solidFill>
              <a:effectLst>
                <a:outerShdw dist="152400" dir="12540000" algn="tl" rotWithShape="0">
                  <a:srgbClr val="E9EBED"/>
                </a:outerShdw>
              </a:effectLst>
            </a:endParaRPr>
          </a:p>
        </p:txBody>
      </p:sp>
      <p:sp>
        <p:nvSpPr>
          <p:cNvPr id="6" name="任意多边形 5"/>
          <p:cNvSpPr/>
          <p:nvPr/>
        </p:nvSpPr>
        <p:spPr>
          <a:xfrm flipH="1">
            <a:off x="11686540" y="585470"/>
            <a:ext cx="76200" cy="33147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il" t="it" r="ir" b="ib"/>
            <a:pathLst>
              <a:path w="260" h="1360">
                <a:moveTo>
                  <a:pt x="0" y="1230"/>
                </a:moveTo>
                <a:cubicBezTo>
                  <a:pt x="0" y="1158"/>
                  <a:pt x="58" y="1100"/>
                  <a:pt x="130" y="1100"/>
                </a:cubicBezTo>
                <a:cubicBezTo>
                  <a:pt x="202" y="1100"/>
                  <a:pt x="260" y="1158"/>
                  <a:pt x="260" y="1230"/>
                </a:cubicBezTo>
                <a:cubicBezTo>
                  <a:pt x="260" y="1302"/>
                  <a:pt x="202" y="1360"/>
                  <a:pt x="130" y="1360"/>
                </a:cubicBezTo>
                <a:cubicBezTo>
                  <a:pt x="58" y="1360"/>
                  <a:pt x="0" y="1302"/>
                  <a:pt x="0" y="1230"/>
                </a:cubicBezTo>
                <a:close/>
                <a:moveTo>
                  <a:pt x="0" y="680"/>
                </a:moveTo>
                <a:cubicBezTo>
                  <a:pt x="0" y="608"/>
                  <a:pt x="58" y="550"/>
                  <a:pt x="130" y="550"/>
                </a:cubicBezTo>
                <a:cubicBezTo>
                  <a:pt x="202" y="550"/>
                  <a:pt x="260" y="608"/>
                  <a:pt x="260" y="680"/>
                </a:cubicBezTo>
                <a:cubicBezTo>
                  <a:pt x="260" y="752"/>
                  <a:pt x="202" y="810"/>
                  <a:pt x="130" y="810"/>
                </a:cubicBezTo>
                <a:cubicBezTo>
                  <a:pt x="58" y="810"/>
                  <a:pt x="0" y="752"/>
                  <a:pt x="0" y="680"/>
                </a:cubicBezTo>
                <a:close/>
                <a:moveTo>
                  <a:pt x="0" y="130"/>
                </a:moveTo>
                <a:cubicBezTo>
                  <a:pt x="0" y="58"/>
                  <a:pt x="58" y="0"/>
                  <a:pt x="130" y="0"/>
                </a:cubicBezTo>
                <a:cubicBezTo>
                  <a:pt x="202" y="0"/>
                  <a:pt x="260" y="58"/>
                  <a:pt x="260" y="130"/>
                </a:cubicBezTo>
                <a:cubicBezTo>
                  <a:pt x="260" y="202"/>
                  <a:pt x="202" y="260"/>
                  <a:pt x="130" y="260"/>
                </a:cubicBezTo>
                <a:cubicBezTo>
                  <a:pt x="58" y="260"/>
                  <a:pt x="0" y="202"/>
                  <a:pt x="0" y="1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rtlCol="0" anchor="t">
            <a:noAutofit/>
          </a:bodyPr>
          <a:lstStyle/>
          <a:p>
            <a:pPr algn="ctr"/>
            <a:endParaRPr lang="zh-CN" altLang="en-US" sz="7200" b="1">
              <a:ln w="6600">
                <a:solidFill>
                  <a:srgbClr val="ED7E24"/>
                </a:solidFill>
                <a:prstDash val="solid"/>
              </a:ln>
              <a:solidFill>
                <a:srgbClr val="ED7E24"/>
              </a:solidFill>
              <a:effectLst>
                <a:outerShdw dist="152400" dir="12540000" algn="tl" rotWithShape="0">
                  <a:srgbClr val="E9EBED"/>
                </a:outerShdw>
              </a:effectLst>
            </a:endParaRPr>
          </a:p>
        </p:txBody>
      </p:sp>
      <p:sp>
        <p:nvSpPr>
          <p:cNvPr id="54" name="Title 6"/>
          <p:cNvSpPr txBox="1"/>
          <p:nvPr>
            <p:custDataLst>
              <p:tags r:id="rId4"/>
            </p:custDataLst>
          </p:nvPr>
        </p:nvSpPr>
        <p:spPr>
          <a:xfrm>
            <a:off x="1795145" y="1462405"/>
            <a:ext cx="8802370" cy="74930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non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4400" b="1" spc="453" dirty="0" err="1">
                <a:ln w="3175">
                  <a:noFill/>
                  <a:prstDash val="dash"/>
                </a:ln>
                <a:solidFill>
                  <a:schemeClr val="bg1"/>
                </a:solidFill>
                <a:uFillTx/>
                <a:latin typeface="幼圆" panose="02010509060101010101" charset="-122"/>
                <a:ea typeface="幼圆" panose="02010509060101010101" charset="-122"/>
                <a:cs typeface="微软雅黑" panose="020B0503020204020204" charset="-122"/>
                <a:sym typeface="+mn-ea"/>
              </a:rPr>
              <a:t>出版社图书订购系统微信小程序</a:t>
            </a:r>
          </a:p>
        </p:txBody>
      </p:sp>
      <p:sp>
        <p:nvSpPr>
          <p:cNvPr id="340" name="Title 6"/>
          <p:cNvSpPr txBox="1"/>
          <p:nvPr>
            <p:custDataLst>
              <p:tags r:id="rId5"/>
            </p:custDataLst>
          </p:nvPr>
        </p:nvSpPr>
        <p:spPr>
          <a:xfrm>
            <a:off x="5243830" y="4130675"/>
            <a:ext cx="1703705" cy="318135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non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5">
                <a:ln w="3175">
                  <a:noFill/>
                  <a:prstDash val="dash"/>
                </a:ln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汇报人：梁宏溢</a:t>
            </a:r>
          </a:p>
        </p:txBody>
      </p:sp>
      <p:sp>
        <p:nvSpPr>
          <p:cNvPr id="353" name="椭圆 352"/>
          <p:cNvSpPr/>
          <p:nvPr/>
        </p:nvSpPr>
        <p:spPr>
          <a:xfrm>
            <a:off x="945515" y="4956175"/>
            <a:ext cx="574040" cy="574040"/>
          </a:xfrm>
          <a:prstGeom prst="ellipse">
            <a:avLst/>
          </a:prstGeom>
          <a:gradFill>
            <a:gsLst>
              <a:gs pos="0">
                <a:srgbClr val="1ABC9C"/>
              </a:gs>
              <a:gs pos="79000">
                <a:srgbClr val="16E5A2">
                  <a:alpha val="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5" name="矩形 354"/>
          <p:cNvSpPr/>
          <p:nvPr/>
        </p:nvSpPr>
        <p:spPr>
          <a:xfrm>
            <a:off x="680720" y="585470"/>
            <a:ext cx="399415" cy="76200"/>
          </a:xfrm>
          <a:prstGeom prst="rect">
            <a:avLst/>
          </a:prstGeom>
          <a:solidFill>
            <a:srgbClr val="1ABC9C"/>
          </a:solidFill>
          <a:ln>
            <a:noFill/>
          </a:ln>
        </p:spPr>
        <p:txBody>
          <a:bodyPr wrap="square" rtlCol="0" anchor="t">
            <a:noAutofit/>
          </a:bodyPr>
          <a:lstStyle/>
          <a:p>
            <a:pPr algn="ctr"/>
            <a:endParaRPr lang="zh-CN" altLang="en-US" sz="7200" b="1">
              <a:ln w="6600">
                <a:solidFill>
                  <a:srgbClr val="ED7E24"/>
                </a:solidFill>
                <a:prstDash val="solid"/>
              </a:ln>
              <a:solidFill>
                <a:srgbClr val="ED7E24"/>
              </a:solidFill>
              <a:effectLst>
                <a:outerShdw dist="152400" dir="12540000" algn="tl" rotWithShape="0">
                  <a:srgbClr val="E9EBED"/>
                </a:outerShdw>
              </a:effectLst>
            </a:endParaRPr>
          </a:p>
        </p:txBody>
      </p:sp>
      <p:sp>
        <p:nvSpPr>
          <p:cNvPr id="356" name="Title 6"/>
          <p:cNvSpPr txBox="1"/>
          <p:nvPr>
            <p:custDataLst>
              <p:tags r:id="rId6"/>
            </p:custDataLst>
          </p:nvPr>
        </p:nvSpPr>
        <p:spPr>
          <a:xfrm>
            <a:off x="5132070" y="4568825"/>
            <a:ext cx="1926590" cy="318135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non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5">
                <a:ln w="3175">
                  <a:noFill/>
                  <a:prstDash val="dash"/>
                </a:ln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指导老师：孙晋永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480560" y="2921635"/>
            <a:ext cx="3230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>
                <a:gradFill>
                  <a:gsLst>
                    <a:gs pos="0">
                      <a:srgbClr val="1ABC9C"/>
                    </a:gs>
                    <a:gs pos="87000">
                      <a:srgbClr val="99FCC0"/>
                    </a:gs>
                    <a:gs pos="44000">
                      <a:srgbClr val="75FCCE"/>
                    </a:gs>
                  </a:gsLst>
                  <a:lin ang="0" scaled="0"/>
                </a:gradFill>
              </a:rPr>
              <a:t>感谢观看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680720" y="585470"/>
            <a:ext cx="399415" cy="76200"/>
          </a:xfrm>
          <a:prstGeom prst="rect">
            <a:avLst/>
          </a:prstGeom>
          <a:solidFill>
            <a:srgbClr val="1ABC9C"/>
          </a:solidFill>
          <a:ln>
            <a:noFill/>
          </a:ln>
        </p:spPr>
        <p:txBody>
          <a:bodyPr wrap="square" rtlCol="0" anchor="t">
            <a:noAutofit/>
          </a:bodyPr>
          <a:lstStyle/>
          <a:p>
            <a:pPr algn="ctr"/>
            <a:endParaRPr lang="zh-CN" altLang="en-US" sz="7200" b="1">
              <a:ln w="6600">
                <a:solidFill>
                  <a:srgbClr val="ED7E24"/>
                </a:solidFill>
                <a:prstDash val="solid"/>
              </a:ln>
              <a:solidFill>
                <a:srgbClr val="ED7E24"/>
              </a:solidFill>
              <a:effectLst>
                <a:outerShdw dist="152400" dir="12540000" algn="tl" rotWithShape="0">
                  <a:srgbClr val="E9EBED"/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1020" y="704850"/>
            <a:ext cx="119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>
                <a:solidFill>
                  <a:schemeClr val="bg1"/>
                </a:solidFill>
              </a:rPr>
              <a:t>目录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605915" y="1043305"/>
            <a:ext cx="14351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b="1">
                <a:solidFill>
                  <a:srgbClr val="212222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CONTENTS</a:t>
            </a:r>
          </a:p>
        </p:txBody>
      </p:sp>
      <p:sp>
        <p:nvSpPr>
          <p:cNvPr id="5" name="任意多边形 4"/>
          <p:cNvSpPr/>
          <p:nvPr/>
        </p:nvSpPr>
        <p:spPr>
          <a:xfrm flipV="1">
            <a:off x="24130" y="4977130"/>
            <a:ext cx="1712595" cy="187134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il" t="it" r="ir" b="ib"/>
            <a:pathLst>
              <a:path w="9051" h="8586">
                <a:moveTo>
                  <a:pt x="0" y="0"/>
                </a:moveTo>
                <a:lnTo>
                  <a:pt x="9051" y="0"/>
                </a:lnTo>
                <a:lnTo>
                  <a:pt x="9043" y="83"/>
                </a:lnTo>
                <a:cubicBezTo>
                  <a:pt x="8531" y="4888"/>
                  <a:pt x="5391" y="8586"/>
                  <a:pt x="1594" y="8586"/>
                </a:cubicBezTo>
                <a:cubicBezTo>
                  <a:pt x="1075" y="8586"/>
                  <a:pt x="568" y="8517"/>
                  <a:pt x="78" y="8385"/>
                </a:cubicBezTo>
                <a:lnTo>
                  <a:pt x="0" y="836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22232B"/>
              </a:gs>
              <a:gs pos="73000">
                <a:schemeClr val="tx1">
                  <a:lumMod val="95000"/>
                  <a:lumOff val="5000"/>
                </a:schemeClr>
              </a:gs>
            </a:gsLst>
            <a:lin ang="12960000" scaled="0"/>
          </a:gradFill>
          <a:ln>
            <a:noFill/>
          </a:ln>
        </p:spPr>
        <p:txBody>
          <a:bodyPr wrap="square" rtlCol="0" anchor="t">
            <a:noAutofit/>
          </a:bodyPr>
          <a:lstStyle>
            <a:defPPr>
              <a:defRPr lang="zh-CN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7200" b="1">
              <a:ln w="6600">
                <a:solidFill>
                  <a:srgbClr val="ED7E24"/>
                </a:solidFill>
                <a:prstDash val="solid"/>
              </a:ln>
              <a:solidFill>
                <a:srgbClr val="ED7E24"/>
              </a:solidFill>
              <a:effectLst>
                <a:outerShdw dist="152400" dir="12540000" algn="tl" rotWithShape="0">
                  <a:srgbClr val="E9EBED"/>
                </a:outerShdw>
              </a:effectLst>
            </a:endParaRPr>
          </a:p>
        </p:txBody>
      </p:sp>
      <p:sp>
        <p:nvSpPr>
          <p:cNvPr id="6" name="任意多边形 5"/>
          <p:cNvSpPr/>
          <p:nvPr/>
        </p:nvSpPr>
        <p:spPr>
          <a:xfrm rot="16200000">
            <a:off x="10342880" y="-438150"/>
            <a:ext cx="1985010" cy="2837815"/>
          </a:xfrm>
          <a:custGeom>
            <a:avLst/>
            <a:gdLst>
              <a:gd name="adj1" fmla="val 9550787"/>
              <a:gd name="adj2" fmla="val 16175209"/>
              <a:gd name="adj3" fmla="val 24233"/>
              <a:gd name="stAng" fmla="pin 0 adj1 21599999"/>
              <a:gd name="istAng" fmla="pin 0 adj2 21599999"/>
              <a:gd name="a3" fmla="pin 0 adj3 50000"/>
              <a:gd name="sw11" fmla="+- istAng 0 stAng"/>
              <a:gd name="sw12" fmla="+- sw11 21600000 0"/>
              <a:gd name="swAng" fmla="?: sw11 sw11 sw12"/>
              <a:gd name="iswAng" fmla="+- 0 0 swAng"/>
              <a:gd name="wt1" fmla="sin wd2 stAng"/>
              <a:gd name="ht1" fmla="cos hd2 stAng"/>
              <a:gd name="wt3" fmla="sin wd2 istAng"/>
              <a:gd name="ht3" fmla="cos hd2 istAng"/>
              <a:gd name="dx1" fmla="cat2 wd2 ht1 wt1"/>
              <a:gd name="dy1" fmla="sat2 hd2 ht1 wt1"/>
              <a:gd name="dx3" fmla="cat2 wd2 ht3 wt3"/>
              <a:gd name="dy3" fmla="sat2 hd2 ht3 wt3"/>
              <a:gd name="x1" fmla="+- hc dx1 0"/>
              <a:gd name="y1" fmla="+- vc dy1 0"/>
              <a:gd name="x3" fmla="+- hc dx3 0"/>
              <a:gd name="y3" fmla="+- vc dy3 0"/>
              <a:gd name="dr" fmla="*/ ss a3 100000"/>
              <a:gd name="iwd2" fmla="+- wd2 0 dr"/>
              <a:gd name="ihd2" fmla="+- hd2 0 dr"/>
              <a:gd name="wt2" fmla="sin iwd2 istAng"/>
              <a:gd name="ht2" fmla="cos ihd2 istAng"/>
              <a:gd name="wt4" fmla="sin iwd2 stAng"/>
              <a:gd name="ht4" fmla="cos ihd2 stAng"/>
              <a:gd name="dx2" fmla="cat2 iwd2 ht2 wt2"/>
              <a:gd name="dy2" fmla="sat2 ihd2 ht2 wt2"/>
              <a:gd name="dx4" fmla="cat2 iwd2 ht4 wt4"/>
              <a:gd name="dy4" fmla="sat2 ihd2 ht4 wt4"/>
              <a:gd name="x2" fmla="+- hc dx2 0"/>
              <a:gd name="y2" fmla="+- vc dy2 0"/>
              <a:gd name="x4" fmla="+- hc dx4 0"/>
              <a:gd name="y4" fmla="+- vc dy4 0"/>
              <a:gd name="sw0" fmla="+- 21600000 0 stAng"/>
              <a:gd name="da1" fmla="+- swAng 0 sw0"/>
              <a:gd name="g1" fmla="max x1 x2"/>
              <a:gd name="g2" fmla="max x3 x4"/>
              <a:gd name="g3" fmla="max g1 g2"/>
              <a:gd name="ir" fmla="?: da1 r g3"/>
              <a:gd name="sw1" fmla="+- cd4 0 stAng"/>
              <a:gd name="sw2" fmla="+- 27000000 0 stAng"/>
              <a:gd name="sw3" fmla="?: sw1 sw1 sw2"/>
              <a:gd name="da2" fmla="+- swAng 0 sw3"/>
              <a:gd name="g5" fmla="max y1 y2"/>
              <a:gd name="g6" fmla="max y3 y4"/>
              <a:gd name="g7" fmla="max g5 g6"/>
              <a:gd name="ib" fmla="?: da2 b g7"/>
              <a:gd name="sw4" fmla="+- cd2 0 stAng"/>
              <a:gd name="sw5" fmla="+- 32400000 0 stAng"/>
              <a:gd name="sw6" fmla="?: sw4 sw4 sw5"/>
              <a:gd name="da3" fmla="+- swAng 0 sw6"/>
              <a:gd name="g9" fmla="min x1 x2"/>
              <a:gd name="g10" fmla="min x3 x4"/>
              <a:gd name="g11" fmla="min g9 g10"/>
              <a:gd name="il" fmla="?: da3 l g11"/>
              <a:gd name="sw7" fmla="+- 3 0 stAng"/>
              <a:gd name="sw8" fmla="+- 37800000 0 stAng"/>
              <a:gd name="sw9" fmla="?: sw7 sw7 sw8"/>
              <a:gd name="da4" fmla="+- swAng 0 sw9"/>
              <a:gd name="g13" fmla="min y1 y2"/>
              <a:gd name="g14" fmla="min y3 y4"/>
              <a:gd name="g15" fmla="min g13 g14"/>
              <a:gd name="it" fmla="?: da4 t g15"/>
              <a:gd name="x5" fmla="+/ x1 x4 2"/>
              <a:gd name="y5" fmla="+/ y1 y4 2"/>
              <a:gd name="x6" fmla="+/ x3 x2 2"/>
              <a:gd name="y6" fmla="+/ y3 y2 2"/>
              <a:gd name="cang1" fmla="+- stAng 0 cd4"/>
              <a:gd name="cang2" fmla="+- istAng cd4 0"/>
              <a:gd name="cang3" fmla="+/ cang1 cang2 2"/>
            </a:gdLst>
            <a:ahLst/>
            <a:cxnLst>
              <a:cxn ang="cang1">
                <a:pos x="x5" y="y5"/>
              </a:cxn>
              <a:cxn ang="cang2">
                <a:pos x="x6" y="y6"/>
              </a:cxn>
              <a:cxn ang="cang3">
                <a:pos x="hc" y="vc"/>
              </a:cxn>
            </a:cxnLst>
            <a:rect l="il" t="it" r="ir" b="ib"/>
            <a:pathLst>
              <a:path w="8412" h="9712">
                <a:moveTo>
                  <a:pt x="8412" y="0"/>
                </a:moveTo>
                <a:lnTo>
                  <a:pt x="8412" y="4182"/>
                </a:lnTo>
                <a:lnTo>
                  <a:pt x="8389" y="4186"/>
                </a:lnTo>
                <a:cubicBezTo>
                  <a:pt x="5964" y="4605"/>
                  <a:pt x="4143" y="6377"/>
                  <a:pt x="4143" y="8498"/>
                </a:cubicBezTo>
                <a:cubicBezTo>
                  <a:pt x="4143" y="8911"/>
                  <a:pt x="4212" y="9310"/>
                  <a:pt x="4341" y="9689"/>
                </a:cubicBezTo>
                <a:lnTo>
                  <a:pt x="4349" y="9712"/>
                </a:lnTo>
                <a:lnTo>
                  <a:pt x="95" y="9712"/>
                </a:lnTo>
                <a:lnTo>
                  <a:pt x="92" y="9691"/>
                </a:lnTo>
                <a:cubicBezTo>
                  <a:pt x="31" y="9300"/>
                  <a:pt x="0" y="8901"/>
                  <a:pt x="0" y="8495"/>
                </a:cubicBezTo>
                <a:cubicBezTo>
                  <a:pt x="0" y="4122"/>
                  <a:pt x="3645" y="516"/>
                  <a:pt x="8349" y="6"/>
                </a:cubicBezTo>
                <a:lnTo>
                  <a:pt x="8412" y="0"/>
                </a:lnTo>
                <a:close/>
              </a:path>
            </a:pathLst>
          </a:custGeom>
          <a:gradFill>
            <a:gsLst>
              <a:gs pos="0">
                <a:srgbClr val="1ABC9C"/>
              </a:gs>
              <a:gs pos="70000">
                <a:srgbClr val="16E5A2">
                  <a:alpha val="0"/>
                </a:srgbClr>
              </a:gs>
            </a:gsLst>
            <a:lin ang="6120000" scaled="0"/>
          </a:gradFill>
          <a:ln>
            <a:noFill/>
          </a:ln>
        </p:spPr>
        <p:txBody>
          <a:bodyPr wrap="square" rtlCol="0" anchor="t">
            <a:noAutofit/>
          </a:bodyPr>
          <a:lstStyle>
            <a:defPPr>
              <a:defRPr lang="zh-CN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7200" b="1">
              <a:ln w="6600">
                <a:solidFill>
                  <a:srgbClr val="ED7E24"/>
                </a:solidFill>
                <a:prstDash val="solid"/>
              </a:ln>
              <a:solidFill>
                <a:schemeClr val="tx1"/>
              </a:solidFill>
              <a:effectLst>
                <a:outerShdw dist="152400" dir="12540000" algn="tl" rotWithShape="0">
                  <a:srgbClr val="E9EBED"/>
                </a:outerShdw>
              </a:effectLst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884435" y="1982470"/>
            <a:ext cx="2714174" cy="1152525"/>
            <a:chOff x="7982" y="8015"/>
            <a:chExt cx="10061" cy="4273"/>
          </a:xfrm>
        </p:grpSpPr>
        <p:sp>
          <p:nvSpPr>
            <p:cNvPr id="8" name="圆角矩形 7"/>
            <p:cNvSpPr/>
            <p:nvPr/>
          </p:nvSpPr>
          <p:spPr>
            <a:xfrm>
              <a:off x="9284" y="8015"/>
              <a:ext cx="8759" cy="4273"/>
            </a:xfrm>
            <a:prstGeom prst="roundRect">
              <a:avLst>
                <a:gd name="adj" fmla="val 8144"/>
              </a:avLst>
            </a:prstGeom>
            <a:noFill/>
            <a:ln w="25400">
              <a:solidFill>
                <a:srgbClr val="212222"/>
              </a:solidFill>
            </a:ln>
          </p:spPr>
          <p:txBody>
            <a:bodyPr wrap="square" rtlCol="0" anchor="t">
              <a:noAutofit/>
            </a:bodyPr>
            <a:lstStyle/>
            <a:p>
              <a:pPr algn="ctr"/>
              <a:endParaRPr lang="zh-CN" altLang="en-US" sz="7200" b="1">
                <a:ln w="6600">
                  <a:solidFill>
                    <a:srgbClr val="ED7E24"/>
                  </a:solidFill>
                  <a:prstDash val="solid"/>
                </a:ln>
                <a:solidFill>
                  <a:srgbClr val="ED7E24"/>
                </a:solidFill>
                <a:effectLst>
                  <a:outerShdw dist="152400" dir="12540000" algn="tl" rotWithShape="0">
                    <a:srgbClr val="E9EBED"/>
                  </a:outerShdw>
                </a:effectLst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966" y="9009"/>
              <a:ext cx="5256" cy="1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 b="1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</a:rPr>
                <a:t>项目简介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0966" y="10716"/>
              <a:ext cx="4632" cy="1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>
                  <a:solidFill>
                    <a:srgbClr val="494B50"/>
                  </a:solidFill>
                  <a:sym typeface="+mn-ea"/>
                </a:rPr>
                <a:t>Project brief</a:t>
              </a:r>
              <a:endParaRPr lang="en-US" altLang="zh-CN" sz="1400">
                <a:solidFill>
                  <a:srgbClr val="494B50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endParaRPr>
            </a:p>
          </p:txBody>
        </p:sp>
        <p:pic>
          <p:nvPicPr>
            <p:cNvPr id="13" name="图片 12" descr="资源 1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8900000">
              <a:off x="7982" y="8742"/>
              <a:ext cx="2836" cy="2820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8076" y="9008"/>
              <a:ext cx="2643" cy="2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>
                  <a:solidFill>
                    <a:srgbClr val="212222"/>
                  </a:solidFill>
                  <a:latin typeface="思源黑体 CN Bold" panose="020B0800000000000000" charset="-122"/>
                  <a:ea typeface="思源黑体 CN Bold" panose="020B0800000000000000" charset="-122"/>
                </a:rPr>
                <a:t>01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2884435" y="3562350"/>
            <a:ext cx="2714174" cy="1152525"/>
            <a:chOff x="7982" y="8015"/>
            <a:chExt cx="10061" cy="4273"/>
          </a:xfrm>
        </p:grpSpPr>
        <p:sp>
          <p:nvSpPr>
            <p:cNvPr id="41" name="圆角矩形 40"/>
            <p:cNvSpPr/>
            <p:nvPr/>
          </p:nvSpPr>
          <p:spPr>
            <a:xfrm>
              <a:off x="9284" y="8015"/>
              <a:ext cx="8759" cy="4273"/>
            </a:xfrm>
            <a:prstGeom prst="roundRect">
              <a:avLst>
                <a:gd name="adj" fmla="val 8144"/>
              </a:avLst>
            </a:prstGeom>
            <a:noFill/>
            <a:ln w="25400">
              <a:solidFill>
                <a:srgbClr val="212222"/>
              </a:solidFill>
            </a:ln>
          </p:spPr>
          <p:txBody>
            <a:bodyPr wrap="square" rtlCol="0" anchor="t">
              <a:noAutofit/>
            </a:bodyPr>
            <a:lstStyle/>
            <a:p>
              <a:pPr algn="ctr"/>
              <a:endParaRPr lang="zh-CN" altLang="en-US" sz="7200" b="1">
                <a:ln w="6600">
                  <a:solidFill>
                    <a:srgbClr val="ED7E24"/>
                  </a:solidFill>
                  <a:prstDash val="solid"/>
                </a:ln>
                <a:solidFill>
                  <a:srgbClr val="ED7E24"/>
                </a:solidFill>
                <a:effectLst>
                  <a:outerShdw dist="152400" dir="12540000" algn="tl" rotWithShape="0">
                    <a:srgbClr val="E9EBED"/>
                  </a:outerShdw>
                </a:effectLst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0966" y="9009"/>
              <a:ext cx="5256" cy="1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 b="1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</a:rPr>
                <a:t>需求分析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0967" y="10715"/>
              <a:ext cx="7076" cy="1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>
                  <a:solidFill>
                    <a:srgbClr val="54565C"/>
                  </a:solidFill>
                  <a:latin typeface="思源黑体 CN Regular" panose="020B0500000000000000" charset="-122"/>
                  <a:ea typeface="思源黑体 CN Regular" panose="020B0500000000000000" charset="-122"/>
                </a:rPr>
                <a:t>Demand  a</a:t>
              </a:r>
              <a:r>
                <a:rPr sz="1400">
                  <a:solidFill>
                    <a:srgbClr val="54565C"/>
                  </a:solidFill>
                  <a:latin typeface="思源黑体 CN Regular" panose="020B0500000000000000" charset="-122"/>
                  <a:ea typeface="思源黑体 CN Regular" panose="020B0500000000000000" charset="-122"/>
                </a:rPr>
                <a:t>nalysis</a:t>
              </a:r>
            </a:p>
          </p:txBody>
        </p:sp>
        <p:pic>
          <p:nvPicPr>
            <p:cNvPr id="44" name="图片 43" descr="资源 1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8900000">
              <a:off x="7982" y="8742"/>
              <a:ext cx="2836" cy="2820"/>
            </a:xfrm>
            <a:prstGeom prst="rect">
              <a:avLst/>
            </a:prstGeom>
          </p:spPr>
        </p:pic>
        <p:sp>
          <p:nvSpPr>
            <p:cNvPr id="45" name="文本框 44"/>
            <p:cNvSpPr txBox="1"/>
            <p:nvPr/>
          </p:nvSpPr>
          <p:spPr>
            <a:xfrm>
              <a:off x="8076" y="9008"/>
              <a:ext cx="2643" cy="2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>
                  <a:solidFill>
                    <a:srgbClr val="212222"/>
                  </a:solidFill>
                  <a:latin typeface="思源黑体 CN Bold" panose="020B0800000000000000" charset="-122"/>
                  <a:ea typeface="思源黑体 CN Bold" panose="020B0800000000000000" charset="-122"/>
                </a:rPr>
                <a:t>03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765555" y="1982470"/>
            <a:ext cx="2714174" cy="1152525"/>
            <a:chOff x="7982" y="8015"/>
            <a:chExt cx="10061" cy="4273"/>
          </a:xfrm>
        </p:grpSpPr>
        <p:sp>
          <p:nvSpPr>
            <p:cNvPr id="47" name="圆角矩形 46"/>
            <p:cNvSpPr/>
            <p:nvPr/>
          </p:nvSpPr>
          <p:spPr>
            <a:xfrm>
              <a:off x="9284" y="8015"/>
              <a:ext cx="8759" cy="4273"/>
            </a:xfrm>
            <a:prstGeom prst="roundRect">
              <a:avLst>
                <a:gd name="adj" fmla="val 8144"/>
              </a:avLst>
            </a:prstGeom>
            <a:noFill/>
            <a:ln w="25400">
              <a:solidFill>
                <a:srgbClr val="212222"/>
              </a:solidFill>
            </a:ln>
          </p:spPr>
          <p:txBody>
            <a:bodyPr wrap="square" rtlCol="0" anchor="t">
              <a:noAutofit/>
            </a:bodyPr>
            <a:lstStyle/>
            <a:p>
              <a:pPr algn="ctr"/>
              <a:endParaRPr lang="zh-CN" altLang="en-US" sz="7200" b="1">
                <a:ln w="6600">
                  <a:solidFill>
                    <a:srgbClr val="ED7E24"/>
                  </a:solidFill>
                  <a:prstDash val="solid"/>
                </a:ln>
                <a:solidFill>
                  <a:srgbClr val="ED7E24"/>
                </a:solidFill>
                <a:effectLst>
                  <a:outerShdw dist="152400" dir="12540000" algn="tl" rotWithShape="0">
                    <a:srgbClr val="E9EBED"/>
                  </a:outerShdw>
                </a:effectLst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0966" y="9009"/>
              <a:ext cx="5256" cy="1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 b="1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</a:rPr>
                <a:t>项目团队</a:t>
              </a: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0966" y="10716"/>
              <a:ext cx="4632" cy="1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>
                  <a:solidFill>
                    <a:srgbClr val="54565C"/>
                  </a:solidFill>
                  <a:latin typeface="思源黑体 CN Regular" panose="020B0500000000000000" charset="-122"/>
                  <a:ea typeface="思源黑体 CN Regular" panose="020B0500000000000000" charset="-122"/>
                </a:rPr>
                <a:t>Team</a:t>
              </a:r>
            </a:p>
          </p:txBody>
        </p:sp>
        <p:pic>
          <p:nvPicPr>
            <p:cNvPr id="50" name="图片 49" descr="资源 1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8900000">
              <a:off x="7982" y="8742"/>
              <a:ext cx="2836" cy="2820"/>
            </a:xfrm>
            <a:prstGeom prst="rect">
              <a:avLst/>
            </a:prstGeom>
          </p:spPr>
        </p:pic>
        <p:sp>
          <p:nvSpPr>
            <p:cNvPr id="51" name="文本框 50"/>
            <p:cNvSpPr txBox="1"/>
            <p:nvPr/>
          </p:nvSpPr>
          <p:spPr>
            <a:xfrm>
              <a:off x="8076" y="9008"/>
              <a:ext cx="2643" cy="2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>
                  <a:solidFill>
                    <a:srgbClr val="212222"/>
                  </a:solidFill>
                  <a:latin typeface="思源黑体 CN Bold" panose="020B0800000000000000" charset="-122"/>
                  <a:ea typeface="思源黑体 CN Bold" panose="020B0800000000000000" charset="-122"/>
                </a:rPr>
                <a:t>02</a:t>
              </a: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6765555" y="3562350"/>
            <a:ext cx="2714174" cy="1152525"/>
            <a:chOff x="7982" y="8015"/>
            <a:chExt cx="10061" cy="4273"/>
          </a:xfrm>
        </p:grpSpPr>
        <p:sp>
          <p:nvSpPr>
            <p:cNvPr id="53" name="圆角矩形 52"/>
            <p:cNvSpPr/>
            <p:nvPr/>
          </p:nvSpPr>
          <p:spPr>
            <a:xfrm>
              <a:off x="9284" y="8015"/>
              <a:ext cx="8759" cy="4273"/>
            </a:xfrm>
            <a:prstGeom prst="roundRect">
              <a:avLst>
                <a:gd name="adj" fmla="val 8144"/>
              </a:avLst>
            </a:prstGeom>
            <a:noFill/>
            <a:ln w="25400">
              <a:solidFill>
                <a:srgbClr val="212222"/>
              </a:solidFill>
            </a:ln>
          </p:spPr>
          <p:txBody>
            <a:bodyPr wrap="square" rtlCol="0" anchor="t">
              <a:noAutofit/>
            </a:bodyPr>
            <a:lstStyle/>
            <a:p>
              <a:pPr algn="ctr"/>
              <a:endParaRPr lang="zh-CN" altLang="en-US" sz="7200" b="1">
                <a:ln w="6600">
                  <a:solidFill>
                    <a:srgbClr val="ED7E24"/>
                  </a:solidFill>
                  <a:prstDash val="solid"/>
                </a:ln>
                <a:solidFill>
                  <a:srgbClr val="ED7E24"/>
                </a:solidFill>
                <a:effectLst>
                  <a:outerShdw dist="152400" dir="12540000" algn="tl" rotWithShape="0">
                    <a:srgbClr val="E9EBED"/>
                  </a:outerShdw>
                </a:effectLst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10966" y="9009"/>
              <a:ext cx="5256" cy="1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 b="1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</a:rPr>
                <a:t>系统设计</a:t>
              </a: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10967" y="10715"/>
              <a:ext cx="7076" cy="1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>
                  <a:solidFill>
                    <a:srgbClr val="54565C"/>
                  </a:solidFill>
                  <a:latin typeface="思源黑体 CN Regular" panose="020B0500000000000000" charset="-122"/>
                  <a:ea typeface="思源黑体 CN Regular" panose="020B0500000000000000" charset="-122"/>
                </a:rPr>
                <a:t>S</a:t>
              </a:r>
              <a:r>
                <a:rPr sz="1400">
                  <a:solidFill>
                    <a:srgbClr val="54565C"/>
                  </a:solidFill>
                  <a:latin typeface="思源黑体 CN Regular" panose="020B0500000000000000" charset="-122"/>
                  <a:ea typeface="思源黑体 CN Regular" panose="020B0500000000000000" charset="-122"/>
                </a:rPr>
                <a:t>ystem design</a:t>
              </a:r>
            </a:p>
          </p:txBody>
        </p:sp>
        <p:pic>
          <p:nvPicPr>
            <p:cNvPr id="56" name="图片 55" descr="资源 1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8900000">
              <a:off x="7982" y="8742"/>
              <a:ext cx="2836" cy="2820"/>
            </a:xfrm>
            <a:prstGeom prst="rect">
              <a:avLst/>
            </a:prstGeom>
          </p:spPr>
        </p:pic>
        <p:sp>
          <p:nvSpPr>
            <p:cNvPr id="57" name="文本框 56"/>
            <p:cNvSpPr txBox="1"/>
            <p:nvPr/>
          </p:nvSpPr>
          <p:spPr>
            <a:xfrm>
              <a:off x="8076" y="9008"/>
              <a:ext cx="2643" cy="2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>
                  <a:solidFill>
                    <a:srgbClr val="212222"/>
                  </a:solidFill>
                  <a:latin typeface="思源黑体 CN Bold" panose="020B0800000000000000" charset="-122"/>
                  <a:ea typeface="思源黑体 CN Bold" panose="020B0800000000000000" charset="-122"/>
                </a:rPr>
                <a:t>04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52625" y="0"/>
            <a:ext cx="1998980" cy="6019165"/>
          </a:xfrm>
          <a:prstGeom prst="rect">
            <a:avLst/>
          </a:prstGeom>
          <a:solidFill>
            <a:srgbClr val="4CE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 rot="5400000">
            <a:off x="961390" y="1901825"/>
            <a:ext cx="3980815" cy="2214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b="1"/>
              <a:t>ONE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587875" y="1860550"/>
            <a:ext cx="99695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>
                <a:solidFill>
                  <a:srgbClr val="1ABC9C"/>
                </a:solidFill>
                <a:latin typeface="Arial Black" panose="020B0A04020102020204" charset="0"/>
                <a:ea typeface="Malgun Gothic" panose="020B0503020000020004" charset="-127"/>
                <a:cs typeface="Arial Black" panose="020B0A04020102020204" charset="0"/>
              </a:rPr>
              <a:t>01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676775" y="2690495"/>
            <a:ext cx="29260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5400" b="1">
                <a:solidFill>
                  <a:srgbClr val="1ABC9C"/>
                </a:solidFill>
              </a:rPr>
              <a:t>项目简介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072630" y="381000"/>
            <a:ext cx="4712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>
                <a:solidFill>
                  <a:srgbClr val="2F3134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出版社图书订购系统微信小程序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10030460" y="6086475"/>
            <a:ext cx="1411605" cy="273050"/>
            <a:chOff x="34346" y="18098"/>
            <a:chExt cx="2480" cy="536"/>
          </a:xfrm>
        </p:grpSpPr>
        <p:sp>
          <p:nvSpPr>
            <p:cNvPr id="15" name="矩形 14"/>
            <p:cNvSpPr/>
            <p:nvPr/>
          </p:nvSpPr>
          <p:spPr>
            <a:xfrm>
              <a:off x="34346" y="18210"/>
              <a:ext cx="340" cy="340"/>
            </a:xfrm>
            <a:prstGeom prst="rect">
              <a:avLst/>
            </a:prstGeom>
            <a:noFill/>
            <a:ln w="63500">
              <a:solidFill>
                <a:srgbClr val="714DFF"/>
              </a:solidFill>
              <a:miter lim="800000"/>
            </a:ln>
          </p:spPr>
          <p:txBody>
            <a:bodyPr wrap="square" rtlCol="0" anchor="t">
              <a:noAutofit/>
            </a:bodyPr>
            <a:lstStyle/>
            <a:p>
              <a:pPr algn="ctr"/>
              <a:endParaRPr lang="zh-CN" altLang="en-US" sz="7200" b="1">
                <a:ln w="6600">
                  <a:solidFill>
                    <a:srgbClr val="ED7E24"/>
                  </a:solidFill>
                  <a:prstDash val="solid"/>
                </a:ln>
                <a:solidFill>
                  <a:srgbClr val="ED7E24"/>
                </a:solidFill>
                <a:effectLst>
                  <a:outerShdw dist="152400" dir="12540000" algn="tl" rotWithShape="0">
                    <a:srgbClr val="E9EBED"/>
                  </a:outerShdw>
                </a:effectLst>
              </a:endParaRPr>
            </a:p>
          </p:txBody>
        </p:sp>
        <p:sp>
          <p:nvSpPr>
            <p:cNvPr id="16" name="等腰三角形 15"/>
            <p:cNvSpPr/>
            <p:nvPr/>
          </p:nvSpPr>
          <p:spPr>
            <a:xfrm>
              <a:off x="34996" y="18225"/>
              <a:ext cx="400" cy="330"/>
            </a:xfrm>
            <a:prstGeom prst="triangle">
              <a:avLst/>
            </a:prstGeom>
            <a:noFill/>
            <a:ln w="63500">
              <a:solidFill>
                <a:srgbClr val="16E7A3"/>
              </a:solidFill>
              <a:miter lim="800000"/>
            </a:ln>
          </p:spPr>
          <p:txBody>
            <a:bodyPr wrap="square" rtlCol="0" anchor="t">
              <a:noAutofit/>
            </a:bodyPr>
            <a:lstStyle/>
            <a:p>
              <a:pPr algn="ctr"/>
              <a:endParaRPr lang="zh-CN" altLang="en-US" sz="7200" b="1">
                <a:ln w="6600">
                  <a:solidFill>
                    <a:srgbClr val="ED7E24"/>
                  </a:solidFill>
                  <a:prstDash val="solid"/>
                </a:ln>
                <a:solidFill>
                  <a:srgbClr val="ED7E24"/>
                </a:solidFill>
                <a:effectLst>
                  <a:outerShdw dist="152400" dir="12540000" algn="tl" rotWithShape="0">
                    <a:srgbClr val="E9EBED"/>
                  </a:outerShdw>
                </a:effectLst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36456" y="18195"/>
              <a:ext cx="370" cy="370"/>
            </a:xfrm>
            <a:prstGeom prst="ellipse">
              <a:avLst/>
            </a:prstGeom>
            <a:noFill/>
            <a:ln w="63500">
              <a:solidFill>
                <a:srgbClr val="FFE85A"/>
              </a:solidFill>
            </a:ln>
          </p:spPr>
          <p:txBody>
            <a:bodyPr wrap="square" rtlCol="0" anchor="t">
              <a:noAutofit/>
            </a:bodyPr>
            <a:lstStyle/>
            <a:p>
              <a:pPr algn="ctr"/>
              <a:endParaRPr lang="zh-CN" altLang="en-US" sz="7200" b="1">
                <a:ln w="6600">
                  <a:solidFill>
                    <a:srgbClr val="ED7E24"/>
                  </a:solidFill>
                  <a:prstDash val="solid"/>
                </a:ln>
                <a:solidFill>
                  <a:srgbClr val="ED7E24"/>
                </a:solidFill>
                <a:effectLst>
                  <a:outerShdw dist="152400" dir="12540000" algn="tl" rotWithShape="0">
                    <a:srgbClr val="E9EBED"/>
                  </a:outerShdw>
                </a:effectLst>
              </a:endParaRPr>
            </a:p>
          </p:txBody>
        </p:sp>
        <p:sp>
          <p:nvSpPr>
            <p:cNvPr id="18" name="十字形 17"/>
            <p:cNvSpPr/>
            <p:nvPr/>
          </p:nvSpPr>
          <p:spPr>
            <a:xfrm rot="2700000">
              <a:off x="35698" y="18098"/>
              <a:ext cx="537" cy="537"/>
            </a:xfrm>
            <a:prstGeom prst="plus">
              <a:avLst>
                <a:gd name="adj" fmla="val 38939"/>
              </a:avLst>
            </a:prstGeom>
            <a:solidFill>
              <a:srgbClr val="13B8DF"/>
            </a:solidFill>
            <a:ln>
              <a:noFill/>
            </a:ln>
          </p:spPr>
          <p:txBody>
            <a:bodyPr wrap="square" rtlCol="0" anchor="t">
              <a:noAutofit/>
            </a:bodyPr>
            <a:lstStyle/>
            <a:p>
              <a:pPr algn="ctr"/>
              <a:endParaRPr lang="zh-CN" altLang="en-US" sz="7200" b="1">
                <a:ln w="6600">
                  <a:solidFill>
                    <a:srgbClr val="ED7E24"/>
                  </a:solidFill>
                  <a:prstDash val="solid"/>
                </a:ln>
                <a:solidFill>
                  <a:srgbClr val="ED7E24"/>
                </a:solidFill>
                <a:effectLst>
                  <a:outerShdw dist="152400" dir="12540000" algn="tl" rotWithShape="0">
                    <a:srgbClr val="E9EBED"/>
                  </a:outerShdw>
                </a:effectLst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4676775" y="3612515"/>
            <a:ext cx="18122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solidFill>
                  <a:schemeClr val="bg1">
                    <a:lumMod val="85000"/>
                  </a:schemeClr>
                </a:solidFill>
                <a:latin typeface="Yu Gothic UI" panose="020B0500000000000000" charset="-128"/>
                <a:ea typeface="Yu Gothic UI" panose="020B0500000000000000" charset="-128"/>
              </a:rPr>
              <a:t>Project brief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689100" y="513080"/>
            <a:ext cx="22453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5400">
                <a:solidFill>
                  <a:srgbClr val="212222"/>
                </a:solidFill>
                <a:latin typeface="Staatliches" charset="0"/>
                <a:ea typeface="思源黑体 CN Heavy" panose="020B0A00000000000000" charset="-122"/>
                <a:cs typeface="Staatliches" charset="0"/>
              </a:rPr>
              <a:t>brief</a:t>
            </a:r>
            <a:r>
              <a:rPr lang="zh-CN" altLang="en-US" sz="5400">
                <a:solidFill>
                  <a:srgbClr val="212222"/>
                </a:solidFill>
                <a:latin typeface="Staatliches" charset="0"/>
                <a:ea typeface="思源黑体 CN Heavy" panose="020B0A00000000000000" charset="-122"/>
                <a:cs typeface="Staatliches" charset="0"/>
              </a:rPr>
              <a:t> </a:t>
            </a:r>
            <a:endParaRPr lang="zh-CN" altLang="en-US" sz="12800">
              <a:solidFill>
                <a:srgbClr val="212222"/>
              </a:solidFill>
              <a:latin typeface="Staatliches" charset="0"/>
              <a:ea typeface="思源黑体 CN Heavy" panose="020B0A00000000000000" charset="-122"/>
              <a:cs typeface="Staatliches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74725" y="764540"/>
            <a:ext cx="181102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项目简介</a:t>
            </a:r>
          </a:p>
        </p:txBody>
      </p:sp>
      <p:sp>
        <p:nvSpPr>
          <p:cNvPr id="7" name="椭圆 6"/>
          <p:cNvSpPr/>
          <p:nvPr/>
        </p:nvSpPr>
        <p:spPr>
          <a:xfrm>
            <a:off x="800100" y="650240"/>
            <a:ext cx="647700" cy="647700"/>
          </a:xfrm>
          <a:prstGeom prst="ellipse">
            <a:avLst/>
          </a:prstGeom>
          <a:noFill/>
          <a:ln w="152400">
            <a:gradFill>
              <a:gsLst>
                <a:gs pos="12000">
                  <a:srgbClr val="4CE7C8"/>
                </a:gs>
                <a:gs pos="58000">
                  <a:srgbClr val="16E5A2">
                    <a:alpha val="0"/>
                  </a:srgbClr>
                </a:gs>
              </a:gsLst>
              <a:lin ang="2640000" scaled="1"/>
            </a:gradFill>
          </a:ln>
        </p:spPr>
        <p:txBody>
          <a:bodyPr wrap="square" rtlCol="0" anchor="t">
            <a:noAutofit/>
          </a:bodyPr>
          <a:lstStyle/>
          <a:p>
            <a:pPr algn="ctr"/>
            <a:endParaRPr lang="zh-CN" altLang="en-US" sz="7200" b="1">
              <a:ln w="6600">
                <a:solidFill>
                  <a:srgbClr val="ED7E24"/>
                </a:solidFill>
                <a:prstDash val="solid"/>
              </a:ln>
              <a:solidFill>
                <a:srgbClr val="ED7E24"/>
              </a:solidFill>
              <a:effectLst>
                <a:outerShdw dist="152400" dir="12540000" algn="tl" rotWithShape="0">
                  <a:srgbClr val="E9EBED"/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89990" y="1925955"/>
            <a:ext cx="69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bg1">
                    <a:lumMod val="95000"/>
                  </a:schemeClr>
                </a:solidFill>
              </a:rPr>
              <a:t>题目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447800" y="2457450"/>
            <a:ext cx="3764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u="sng">
                <a:solidFill>
                  <a:schemeClr val="bg1">
                    <a:lumMod val="85000"/>
                  </a:schemeClr>
                </a:solidFill>
              </a:rPr>
              <a:t>12. </a:t>
            </a:r>
            <a:r>
              <a:rPr lang="zh-CN" altLang="en-US" u="sng">
                <a:solidFill>
                  <a:schemeClr val="bg1">
                    <a:lumMod val="85000"/>
                  </a:schemeClr>
                </a:solidFill>
              </a:rPr>
              <a:t>出版社图书订购系统微信小程序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74725" y="2954020"/>
            <a:ext cx="103505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7200">
                <a:solidFill>
                  <a:srgbClr val="1ABC9C"/>
                </a:solidFill>
              </a:rPr>
              <a:t>“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读者首先可以用手机关注出版社的公众号。然后，可以浏览图书及其相关信息，选择图书，提交订单，模拟付款。接着，录入联系电话，收货地址。出版社收到用户订单后，准备图书，发给读者。</a:t>
            </a:r>
            <a:r>
              <a:rPr lang="en-US" altLang="zh-CN">
                <a:solidFill>
                  <a:srgbClr val="1ABC9C"/>
                </a:solidFill>
              </a:rPr>
              <a:t>”</a:t>
            </a:r>
          </a:p>
        </p:txBody>
      </p:sp>
      <p:grpSp>
        <p:nvGrpSpPr>
          <p:cNvPr id="18" name="组合 17"/>
          <p:cNvGrpSpPr/>
          <p:nvPr/>
        </p:nvGrpSpPr>
        <p:grpSpPr>
          <a:xfrm flipH="1">
            <a:off x="974725" y="1905635"/>
            <a:ext cx="209550" cy="419100"/>
            <a:chOff x="10505" y="2044"/>
            <a:chExt cx="1440" cy="2880"/>
          </a:xfrm>
          <a:gradFill>
            <a:gsLst>
              <a:gs pos="0">
                <a:srgbClr val="16E7A3"/>
              </a:gs>
              <a:gs pos="45000">
                <a:srgbClr val="16E7B8">
                  <a:alpha val="100000"/>
                </a:srgbClr>
              </a:gs>
              <a:gs pos="100000">
                <a:srgbClr val="15E7CC">
                  <a:alpha val="0"/>
                </a:srgbClr>
              </a:gs>
            </a:gsLst>
            <a:lin ang="16200000" scaled="0"/>
          </a:gradFill>
        </p:grpSpPr>
        <p:sp>
          <p:nvSpPr>
            <p:cNvPr id="13" name="矩形 12"/>
            <p:cNvSpPr/>
            <p:nvPr/>
          </p:nvSpPr>
          <p:spPr>
            <a:xfrm>
              <a:off x="10505" y="2044"/>
              <a:ext cx="1440" cy="1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直角三角形 13"/>
            <p:cNvSpPr/>
            <p:nvPr/>
          </p:nvSpPr>
          <p:spPr>
            <a:xfrm rot="5400000">
              <a:off x="10505" y="3484"/>
              <a:ext cx="1440" cy="144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直角三角形 14"/>
            <p:cNvSpPr/>
            <p:nvPr/>
          </p:nvSpPr>
          <p:spPr>
            <a:xfrm rot="10800000">
              <a:off x="10505" y="3484"/>
              <a:ext cx="1440" cy="144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10505" y="2044"/>
              <a:ext cx="1440" cy="1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10800000">
              <a:off x="10505" y="3484"/>
              <a:ext cx="1440" cy="144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8" name="任意多边形 77"/>
          <p:cNvSpPr/>
          <p:nvPr/>
        </p:nvSpPr>
        <p:spPr>
          <a:xfrm rot="5400000">
            <a:off x="9991725" y="-217170"/>
            <a:ext cx="1982470" cy="238252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il" t="it" r="ir" b="ib"/>
            <a:pathLst>
              <a:path w="6678" h="8024">
                <a:moveTo>
                  <a:pt x="0" y="0"/>
                </a:moveTo>
                <a:lnTo>
                  <a:pt x="6330" y="0"/>
                </a:lnTo>
                <a:lnTo>
                  <a:pt x="6339" y="27"/>
                </a:lnTo>
                <a:cubicBezTo>
                  <a:pt x="6558" y="691"/>
                  <a:pt x="6678" y="1415"/>
                  <a:pt x="6678" y="2173"/>
                </a:cubicBezTo>
                <a:cubicBezTo>
                  <a:pt x="6678" y="5404"/>
                  <a:pt x="4490" y="8024"/>
                  <a:pt x="1792" y="8024"/>
                </a:cubicBezTo>
                <a:cubicBezTo>
                  <a:pt x="1160" y="8024"/>
                  <a:pt x="555" y="7880"/>
                  <a:pt x="1" y="7618"/>
                </a:cubicBezTo>
                <a:lnTo>
                  <a:pt x="0" y="761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22232B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4760000" scaled="0"/>
          </a:gradFill>
          <a:ln>
            <a:noFill/>
          </a:ln>
        </p:spPr>
        <p:txBody>
          <a:bodyPr wrap="square" rtlCol="0" anchor="t">
            <a:noAutofit/>
          </a:bodyPr>
          <a:lstStyle>
            <a:defPPr>
              <a:defRPr lang="zh-CN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7200" b="1">
              <a:ln w="6600">
                <a:solidFill>
                  <a:srgbClr val="ED7E24"/>
                </a:solidFill>
                <a:prstDash val="solid"/>
              </a:ln>
              <a:solidFill>
                <a:srgbClr val="ED7E24"/>
              </a:solidFill>
              <a:effectLst>
                <a:outerShdw dist="152400" dir="12540000" algn="tl" rotWithShape="0">
                  <a:srgbClr val="E9EBED"/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52625" y="0"/>
            <a:ext cx="1998980" cy="6019165"/>
          </a:xfrm>
          <a:prstGeom prst="rect">
            <a:avLst/>
          </a:prstGeom>
          <a:solidFill>
            <a:srgbClr val="4CE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 rot="5400000">
            <a:off x="816610" y="1901825"/>
            <a:ext cx="4271010" cy="2214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b="1"/>
              <a:t>TWO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587875" y="1860550"/>
            <a:ext cx="99695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>
                <a:solidFill>
                  <a:srgbClr val="1ABC9C"/>
                </a:solidFill>
                <a:latin typeface="Arial Black" panose="020B0A04020102020204" charset="0"/>
                <a:ea typeface="Malgun Gothic" panose="020B0503020000020004" charset="-127"/>
                <a:cs typeface="Arial Black" panose="020B0A04020102020204" charset="0"/>
              </a:rPr>
              <a:t>02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676775" y="2690495"/>
            <a:ext cx="29260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5400" b="1">
                <a:solidFill>
                  <a:srgbClr val="1ABC9C"/>
                </a:solidFill>
              </a:rPr>
              <a:t>项目团队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072630" y="381000"/>
            <a:ext cx="4712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>
                <a:solidFill>
                  <a:srgbClr val="2F3134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出版社图书订购系统微信小程序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10030460" y="6086475"/>
            <a:ext cx="1411605" cy="273050"/>
            <a:chOff x="34346" y="18098"/>
            <a:chExt cx="2480" cy="536"/>
          </a:xfrm>
        </p:grpSpPr>
        <p:sp>
          <p:nvSpPr>
            <p:cNvPr id="15" name="矩形 14"/>
            <p:cNvSpPr/>
            <p:nvPr/>
          </p:nvSpPr>
          <p:spPr>
            <a:xfrm>
              <a:off x="34346" y="18210"/>
              <a:ext cx="340" cy="340"/>
            </a:xfrm>
            <a:prstGeom prst="rect">
              <a:avLst/>
            </a:prstGeom>
            <a:noFill/>
            <a:ln w="63500">
              <a:solidFill>
                <a:srgbClr val="714DFF"/>
              </a:solidFill>
              <a:miter lim="800000"/>
            </a:ln>
          </p:spPr>
          <p:txBody>
            <a:bodyPr wrap="square" rtlCol="0" anchor="t">
              <a:noAutofit/>
            </a:bodyPr>
            <a:lstStyle/>
            <a:p>
              <a:pPr algn="ctr"/>
              <a:endParaRPr lang="zh-CN" altLang="en-US" sz="7200" b="1">
                <a:ln w="6600">
                  <a:solidFill>
                    <a:srgbClr val="ED7E24"/>
                  </a:solidFill>
                  <a:prstDash val="solid"/>
                </a:ln>
                <a:solidFill>
                  <a:srgbClr val="ED7E24"/>
                </a:solidFill>
                <a:effectLst>
                  <a:outerShdw dist="152400" dir="12540000" algn="tl" rotWithShape="0">
                    <a:srgbClr val="E9EBED"/>
                  </a:outerShdw>
                </a:effectLst>
              </a:endParaRPr>
            </a:p>
          </p:txBody>
        </p:sp>
        <p:sp>
          <p:nvSpPr>
            <p:cNvPr id="16" name="等腰三角形 15"/>
            <p:cNvSpPr/>
            <p:nvPr/>
          </p:nvSpPr>
          <p:spPr>
            <a:xfrm>
              <a:off x="34996" y="18225"/>
              <a:ext cx="400" cy="330"/>
            </a:xfrm>
            <a:prstGeom prst="triangle">
              <a:avLst/>
            </a:prstGeom>
            <a:noFill/>
            <a:ln w="63500">
              <a:solidFill>
                <a:srgbClr val="16E7A3"/>
              </a:solidFill>
              <a:miter lim="800000"/>
            </a:ln>
          </p:spPr>
          <p:txBody>
            <a:bodyPr wrap="square" rtlCol="0" anchor="t">
              <a:noAutofit/>
            </a:bodyPr>
            <a:lstStyle/>
            <a:p>
              <a:pPr algn="ctr"/>
              <a:endParaRPr lang="zh-CN" altLang="en-US" sz="7200" b="1">
                <a:ln w="6600">
                  <a:solidFill>
                    <a:srgbClr val="ED7E24"/>
                  </a:solidFill>
                  <a:prstDash val="solid"/>
                </a:ln>
                <a:solidFill>
                  <a:srgbClr val="ED7E24"/>
                </a:solidFill>
                <a:effectLst>
                  <a:outerShdw dist="152400" dir="12540000" algn="tl" rotWithShape="0">
                    <a:srgbClr val="E9EBED"/>
                  </a:outerShdw>
                </a:effectLst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36456" y="18195"/>
              <a:ext cx="370" cy="370"/>
            </a:xfrm>
            <a:prstGeom prst="ellipse">
              <a:avLst/>
            </a:prstGeom>
            <a:noFill/>
            <a:ln w="63500">
              <a:solidFill>
                <a:srgbClr val="FFE85A"/>
              </a:solidFill>
            </a:ln>
          </p:spPr>
          <p:txBody>
            <a:bodyPr wrap="square" rtlCol="0" anchor="t">
              <a:noAutofit/>
            </a:bodyPr>
            <a:lstStyle/>
            <a:p>
              <a:pPr algn="ctr"/>
              <a:endParaRPr lang="zh-CN" altLang="en-US" sz="7200" b="1">
                <a:ln w="6600">
                  <a:solidFill>
                    <a:srgbClr val="ED7E24"/>
                  </a:solidFill>
                  <a:prstDash val="solid"/>
                </a:ln>
                <a:solidFill>
                  <a:srgbClr val="ED7E24"/>
                </a:solidFill>
                <a:effectLst>
                  <a:outerShdw dist="152400" dir="12540000" algn="tl" rotWithShape="0">
                    <a:srgbClr val="E9EBED"/>
                  </a:outerShdw>
                </a:effectLst>
              </a:endParaRPr>
            </a:p>
          </p:txBody>
        </p:sp>
        <p:sp>
          <p:nvSpPr>
            <p:cNvPr id="18" name="十字形 17"/>
            <p:cNvSpPr/>
            <p:nvPr/>
          </p:nvSpPr>
          <p:spPr>
            <a:xfrm rot="2700000">
              <a:off x="35698" y="18098"/>
              <a:ext cx="537" cy="537"/>
            </a:xfrm>
            <a:prstGeom prst="plus">
              <a:avLst>
                <a:gd name="adj" fmla="val 38939"/>
              </a:avLst>
            </a:prstGeom>
            <a:solidFill>
              <a:srgbClr val="13B8DF"/>
            </a:solidFill>
            <a:ln>
              <a:noFill/>
            </a:ln>
          </p:spPr>
          <p:txBody>
            <a:bodyPr wrap="square" rtlCol="0" anchor="t">
              <a:noAutofit/>
            </a:bodyPr>
            <a:lstStyle/>
            <a:p>
              <a:pPr algn="ctr"/>
              <a:endParaRPr lang="zh-CN" altLang="en-US" sz="7200" b="1">
                <a:ln w="6600">
                  <a:solidFill>
                    <a:srgbClr val="ED7E24"/>
                  </a:solidFill>
                  <a:prstDash val="solid"/>
                </a:ln>
                <a:solidFill>
                  <a:srgbClr val="ED7E24"/>
                </a:solidFill>
                <a:effectLst>
                  <a:outerShdw dist="152400" dir="12540000" algn="tl" rotWithShape="0">
                    <a:srgbClr val="E9EBED"/>
                  </a:outerShdw>
                </a:effectLst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4676775" y="3612515"/>
            <a:ext cx="9188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solidFill>
                  <a:schemeClr val="bg1">
                    <a:lumMod val="85000"/>
                  </a:schemeClr>
                </a:solidFill>
                <a:latin typeface="Yu Gothic UI" panose="020B0500000000000000" charset="-128"/>
                <a:ea typeface="Yu Gothic UI" panose="020B0500000000000000" charset="-128"/>
              </a:rPr>
              <a:t>Team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082800" y="513080"/>
            <a:ext cx="22453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5400">
                <a:solidFill>
                  <a:srgbClr val="212222"/>
                </a:solidFill>
                <a:latin typeface="Staatliches" charset="0"/>
                <a:ea typeface="思源黑体 CN Heavy" panose="020B0A00000000000000" charset="-122"/>
                <a:cs typeface="Staatliches" charset="0"/>
              </a:rPr>
              <a:t>TEAM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74725" y="764540"/>
            <a:ext cx="181102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项目团队</a:t>
            </a:r>
          </a:p>
        </p:txBody>
      </p:sp>
      <p:sp>
        <p:nvSpPr>
          <p:cNvPr id="7" name="椭圆 6"/>
          <p:cNvSpPr/>
          <p:nvPr/>
        </p:nvSpPr>
        <p:spPr>
          <a:xfrm>
            <a:off x="800100" y="650240"/>
            <a:ext cx="647700" cy="647700"/>
          </a:xfrm>
          <a:prstGeom prst="ellipse">
            <a:avLst/>
          </a:prstGeom>
          <a:noFill/>
          <a:ln w="152400">
            <a:gradFill>
              <a:gsLst>
                <a:gs pos="12000">
                  <a:srgbClr val="4CE7C8"/>
                </a:gs>
                <a:gs pos="58000">
                  <a:srgbClr val="16E5A2">
                    <a:alpha val="0"/>
                  </a:srgbClr>
                </a:gs>
              </a:gsLst>
              <a:lin ang="2640000" scaled="1"/>
            </a:gradFill>
          </a:ln>
        </p:spPr>
        <p:txBody>
          <a:bodyPr wrap="square" rtlCol="0" anchor="t">
            <a:noAutofit/>
          </a:bodyPr>
          <a:lstStyle/>
          <a:p>
            <a:pPr algn="ctr"/>
            <a:endParaRPr lang="zh-CN" altLang="en-US" sz="7200" b="1">
              <a:ln w="6600">
                <a:solidFill>
                  <a:srgbClr val="ED7E24"/>
                </a:solidFill>
                <a:prstDash val="solid"/>
              </a:ln>
              <a:solidFill>
                <a:srgbClr val="ED7E24"/>
              </a:solidFill>
              <a:effectLst>
                <a:outerShdw dist="152400" dir="12540000" algn="tl" rotWithShape="0">
                  <a:srgbClr val="E9EBED"/>
                </a:outerShdw>
              </a:effectLst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4660900" y="2419350"/>
            <a:ext cx="914400" cy="914400"/>
          </a:xfrm>
          <a:prstGeom prst="rect">
            <a:avLst/>
          </a:prstGeom>
          <a:solidFill>
            <a:srgbClr val="26EAA7"/>
          </a:solidFill>
          <a:ln>
            <a:noFill/>
          </a:ln>
          <a:scene3d>
            <a:camera prst="isometricOffAxis1Top">
              <a:rot lat="19200000" lon="18000000" rev="4200000"/>
            </a:camera>
            <a:lightRig rig="threePt" dir="t">
              <a:rot lat="0" lon="0" rev="0"/>
            </a:lightRig>
          </a:scene3d>
          <a:sp3d extrusionH="228600">
            <a:extrusionClr>
              <a:srgbClr val="15DD99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5638800" y="2051050"/>
            <a:ext cx="914400" cy="914400"/>
          </a:xfrm>
          <a:prstGeom prst="rect">
            <a:avLst/>
          </a:prstGeom>
          <a:solidFill>
            <a:srgbClr val="2EEAF0"/>
          </a:solidFill>
          <a:ln>
            <a:noFill/>
          </a:ln>
          <a:scene3d>
            <a:camera prst="isometricOffAxis1Top">
              <a:rot lat="19200000" lon="18000000" rev="4200000"/>
            </a:camera>
            <a:lightRig rig="threePt" dir="t">
              <a:rot lat="0" lon="0" rev="0"/>
            </a:lightRig>
          </a:scene3d>
          <a:sp3d extrusionH="228600">
            <a:extrusionClr>
              <a:srgbClr val="2EEAF0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5514975" y="2927350"/>
            <a:ext cx="914400" cy="914400"/>
          </a:xfrm>
          <a:prstGeom prst="rect">
            <a:avLst/>
          </a:prstGeom>
          <a:solidFill>
            <a:srgbClr val="4CE7C8"/>
          </a:solidFill>
          <a:ln>
            <a:noFill/>
          </a:ln>
          <a:scene3d>
            <a:camera prst="isometricOffAxis1Top">
              <a:rot lat="19200000" lon="18000000" rev="4200000"/>
            </a:camera>
            <a:lightRig rig="threePt" dir="t">
              <a:rot lat="0" lon="0" rev="0"/>
            </a:lightRig>
          </a:scene3d>
          <a:sp3d extrusionH="228600">
            <a:extrusionClr>
              <a:srgbClr val="4CE7C8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6492875" y="2559050"/>
            <a:ext cx="914400" cy="914400"/>
          </a:xfrm>
          <a:prstGeom prst="rect">
            <a:avLst/>
          </a:prstGeom>
          <a:solidFill>
            <a:srgbClr val="71F2C6"/>
          </a:solidFill>
          <a:ln>
            <a:noFill/>
          </a:ln>
          <a:scene3d>
            <a:camera prst="isometricOffAxis1Top">
              <a:rot lat="19200000" lon="18000000" rev="4200000"/>
            </a:camera>
            <a:lightRig rig="threePt" dir="t">
              <a:rot lat="0" lon="0" rev="0"/>
            </a:lightRig>
          </a:scene3d>
          <a:sp3d extrusionH="228600">
            <a:extrusionClr>
              <a:srgbClr val="71F2C6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肘形连接符 65"/>
          <p:cNvCxnSpPr/>
          <p:nvPr/>
        </p:nvCxnSpPr>
        <p:spPr>
          <a:xfrm>
            <a:off x="3133725" y="2463800"/>
            <a:ext cx="1245235" cy="501650"/>
          </a:xfrm>
          <a:prstGeom prst="bentConnector3">
            <a:avLst>
              <a:gd name="adj1" fmla="val 50025"/>
            </a:avLst>
          </a:prstGeom>
          <a:ln w="19050">
            <a:solidFill>
              <a:srgbClr val="27F3AE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/>
          <p:cNvSpPr txBox="1"/>
          <p:nvPr/>
        </p:nvSpPr>
        <p:spPr>
          <a:xfrm>
            <a:off x="2480310" y="2273300"/>
            <a:ext cx="761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27F3AE"/>
                </a:solidFill>
              </a:rPr>
              <a:t>组长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1820545" y="2750185"/>
            <a:ext cx="13131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</a:rPr>
              <a:t>1900300721 </a:t>
            </a:r>
          </a:p>
          <a:p>
            <a:pPr marL="0" lvl="0" indent="0">
              <a:buNone/>
            </a:pP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</a:rPr>
              <a:t>         梁宏溢</a:t>
            </a:r>
          </a:p>
        </p:txBody>
      </p:sp>
      <p:cxnSp>
        <p:nvCxnSpPr>
          <p:cNvPr id="69" name="肘形连接符 68"/>
          <p:cNvCxnSpPr>
            <a:cxnSpLocks/>
            <a:endCxn id="70" idx="1"/>
          </p:cNvCxnSpPr>
          <p:nvPr/>
        </p:nvCxnSpPr>
        <p:spPr>
          <a:xfrm flipV="1">
            <a:off x="6492875" y="1526099"/>
            <a:ext cx="1529080" cy="800541"/>
          </a:xfrm>
          <a:prstGeom prst="bentConnector3">
            <a:avLst>
              <a:gd name="adj1" fmla="val 50000"/>
            </a:avLst>
          </a:prstGeom>
          <a:ln w="19050">
            <a:solidFill>
              <a:srgbClr val="2EEAF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/>
        </p:nvSpPr>
        <p:spPr>
          <a:xfrm>
            <a:off x="8021955" y="1341949"/>
            <a:ext cx="761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30F3FA"/>
                </a:solidFill>
              </a:rPr>
              <a:t>组员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8021955" y="1792799"/>
            <a:ext cx="13131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solidFill>
                  <a:schemeClr val="bg1">
                    <a:lumMod val="85000"/>
                  </a:schemeClr>
                </a:solidFill>
              </a:rPr>
              <a:t>1900300716 </a:t>
            </a:r>
          </a:p>
          <a:p>
            <a:pPr marL="0" lvl="0" indent="0">
              <a:buNone/>
            </a:pPr>
            <a:r>
              <a:rPr lang="zh-CN" altLang="en-US" sz="1600">
                <a:solidFill>
                  <a:schemeClr val="bg1">
                    <a:lumMod val="85000"/>
                  </a:schemeClr>
                </a:solidFill>
              </a:rPr>
              <a:t>黄世营</a:t>
            </a:r>
          </a:p>
        </p:txBody>
      </p:sp>
      <p:cxnSp>
        <p:nvCxnSpPr>
          <p:cNvPr id="72" name="肘形连接符 71"/>
          <p:cNvCxnSpPr/>
          <p:nvPr/>
        </p:nvCxnSpPr>
        <p:spPr>
          <a:xfrm>
            <a:off x="7661275" y="3155950"/>
            <a:ext cx="1174750" cy="495300"/>
          </a:xfrm>
          <a:prstGeom prst="bentConnector3">
            <a:avLst>
              <a:gd name="adj1" fmla="val 50054"/>
            </a:avLst>
          </a:prstGeom>
          <a:ln w="19050">
            <a:solidFill>
              <a:srgbClr val="75FCCE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/>
        </p:nvSpPr>
        <p:spPr>
          <a:xfrm>
            <a:off x="8836025" y="3473450"/>
            <a:ext cx="761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75FCCE"/>
                </a:solidFill>
              </a:rPr>
              <a:t>组员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8836025" y="3917950"/>
            <a:ext cx="13131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</a:rPr>
              <a:t>1900300932 </a:t>
            </a:r>
          </a:p>
          <a:p>
            <a:pPr marL="0" lvl="0" indent="0">
              <a:buNone/>
            </a:pP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</a:rPr>
              <a:t>吴俊杰</a:t>
            </a:r>
          </a:p>
        </p:txBody>
      </p:sp>
      <p:cxnSp>
        <p:nvCxnSpPr>
          <p:cNvPr id="75" name="肘形连接符 74"/>
          <p:cNvCxnSpPr/>
          <p:nvPr/>
        </p:nvCxnSpPr>
        <p:spPr>
          <a:xfrm flipV="1">
            <a:off x="3962400" y="3765550"/>
            <a:ext cx="1552575" cy="552450"/>
          </a:xfrm>
          <a:prstGeom prst="bentConnector3">
            <a:avLst>
              <a:gd name="adj1" fmla="val 50020"/>
            </a:avLst>
          </a:prstGeom>
          <a:ln w="19050">
            <a:solidFill>
              <a:srgbClr val="27F3AE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3324860" y="4133215"/>
            <a:ext cx="761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4FF0D0"/>
                </a:solidFill>
              </a:rPr>
              <a:t>组员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2649220" y="4610735"/>
            <a:ext cx="13131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solidFill>
                  <a:schemeClr val="bg1">
                    <a:lumMod val="85000"/>
                  </a:schemeClr>
                </a:solidFill>
              </a:rPr>
              <a:t>1900300720 </a:t>
            </a:r>
          </a:p>
          <a:p>
            <a:pPr marL="0" lvl="0" indent="0">
              <a:buNone/>
            </a:pPr>
            <a:r>
              <a:rPr lang="zh-CN" altLang="en-US" sz="1600">
                <a:solidFill>
                  <a:schemeClr val="bg1">
                    <a:lumMod val="85000"/>
                  </a:schemeClr>
                </a:solidFill>
              </a:rPr>
              <a:t>         梁海全</a:t>
            </a:r>
          </a:p>
        </p:txBody>
      </p:sp>
      <p:sp>
        <p:nvSpPr>
          <p:cNvPr id="78" name="任意多边形 77"/>
          <p:cNvSpPr/>
          <p:nvPr/>
        </p:nvSpPr>
        <p:spPr>
          <a:xfrm rot="5400000">
            <a:off x="9991725" y="-217170"/>
            <a:ext cx="1982470" cy="238252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il" t="it" r="ir" b="ib"/>
            <a:pathLst>
              <a:path w="6678" h="8024">
                <a:moveTo>
                  <a:pt x="0" y="0"/>
                </a:moveTo>
                <a:lnTo>
                  <a:pt x="6330" y="0"/>
                </a:lnTo>
                <a:lnTo>
                  <a:pt x="6339" y="27"/>
                </a:lnTo>
                <a:cubicBezTo>
                  <a:pt x="6558" y="691"/>
                  <a:pt x="6678" y="1415"/>
                  <a:pt x="6678" y="2173"/>
                </a:cubicBezTo>
                <a:cubicBezTo>
                  <a:pt x="6678" y="5404"/>
                  <a:pt x="4490" y="8024"/>
                  <a:pt x="1792" y="8024"/>
                </a:cubicBezTo>
                <a:cubicBezTo>
                  <a:pt x="1160" y="8024"/>
                  <a:pt x="555" y="7880"/>
                  <a:pt x="1" y="7618"/>
                </a:cubicBezTo>
                <a:lnTo>
                  <a:pt x="0" y="761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22232B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4760000" scaled="0"/>
          </a:gradFill>
          <a:ln>
            <a:noFill/>
          </a:ln>
        </p:spPr>
        <p:txBody>
          <a:bodyPr wrap="square" rtlCol="0" anchor="t">
            <a:noAutofit/>
          </a:bodyPr>
          <a:lstStyle>
            <a:defPPr>
              <a:defRPr lang="zh-CN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7200" b="1">
              <a:ln w="6600">
                <a:solidFill>
                  <a:srgbClr val="ED7E24"/>
                </a:solidFill>
                <a:prstDash val="solid"/>
              </a:ln>
              <a:solidFill>
                <a:srgbClr val="ED7E24"/>
              </a:solidFill>
              <a:effectLst>
                <a:outerShdw dist="152400" dir="12540000" algn="tl" rotWithShape="0">
                  <a:srgbClr val="E9EBED"/>
                </a:outerShdw>
              </a:effectLst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3E55F65-90DA-F5FA-211E-B5E741C1938B}"/>
              </a:ext>
            </a:extLst>
          </p:cNvPr>
          <p:cNvSpPr txBox="1"/>
          <p:nvPr/>
        </p:nvSpPr>
        <p:spPr>
          <a:xfrm>
            <a:off x="8836025" y="4501515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可行性分析、非功能性需求分析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1DF1A24-F620-17EB-CC8B-C467ED55B797}"/>
              </a:ext>
            </a:extLst>
          </p:cNvPr>
          <p:cNvSpPr txBox="1"/>
          <p:nvPr/>
        </p:nvSpPr>
        <p:spPr>
          <a:xfrm>
            <a:off x="1228795" y="3335635"/>
            <a:ext cx="1877437" cy="6133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技术选型、原型设计、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前端设计、功能需求分析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B805CCC-C09D-C906-6FC2-EAB49A82B369}"/>
              </a:ext>
            </a:extLst>
          </p:cNvPr>
          <p:cNvSpPr txBox="1"/>
          <p:nvPr/>
        </p:nvSpPr>
        <p:spPr>
          <a:xfrm>
            <a:off x="8021955" y="2372028"/>
            <a:ext cx="1758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数据库设计、后端设计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DE32D4D-6B36-D9BE-CEE5-DDEE09300B05}"/>
              </a:ext>
            </a:extLst>
          </p:cNvPr>
          <p:cNvSpPr txBox="1"/>
          <p:nvPr/>
        </p:nvSpPr>
        <p:spPr>
          <a:xfrm>
            <a:off x="2238850" y="5218539"/>
            <a:ext cx="17235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bg1"/>
                </a:solidFill>
              </a:rPr>
              <a:t>数据库设计、后端设计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52625" y="0"/>
            <a:ext cx="1998980" cy="6019165"/>
          </a:xfrm>
          <a:prstGeom prst="rect">
            <a:avLst/>
          </a:prstGeom>
          <a:solidFill>
            <a:srgbClr val="4CE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 rot="5400000">
            <a:off x="-109220" y="1902460"/>
            <a:ext cx="6122670" cy="2214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b="1"/>
              <a:t>THREE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587875" y="1860550"/>
            <a:ext cx="99695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>
                <a:solidFill>
                  <a:srgbClr val="1ABC9C"/>
                </a:solidFill>
                <a:latin typeface="Arial Black" panose="020B0A04020102020204" charset="0"/>
                <a:ea typeface="Malgun Gothic" panose="020B0503020000020004" charset="-127"/>
                <a:cs typeface="Arial Black" panose="020B0A04020102020204" charset="0"/>
              </a:rPr>
              <a:t>03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676775" y="2690495"/>
            <a:ext cx="29260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5400" b="1">
                <a:solidFill>
                  <a:srgbClr val="1ABC9C"/>
                </a:solidFill>
              </a:rPr>
              <a:t>需求分析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072630" y="381000"/>
            <a:ext cx="4712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>
                <a:solidFill>
                  <a:srgbClr val="2F3134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出版社图书订购系统微信小程序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10030460" y="6086475"/>
            <a:ext cx="1411605" cy="273050"/>
            <a:chOff x="34346" y="18098"/>
            <a:chExt cx="2480" cy="536"/>
          </a:xfrm>
        </p:grpSpPr>
        <p:sp>
          <p:nvSpPr>
            <p:cNvPr id="15" name="矩形 14"/>
            <p:cNvSpPr/>
            <p:nvPr/>
          </p:nvSpPr>
          <p:spPr>
            <a:xfrm>
              <a:off x="34346" y="18210"/>
              <a:ext cx="340" cy="340"/>
            </a:xfrm>
            <a:prstGeom prst="rect">
              <a:avLst/>
            </a:prstGeom>
            <a:noFill/>
            <a:ln w="63500">
              <a:solidFill>
                <a:srgbClr val="714DFF"/>
              </a:solidFill>
              <a:miter lim="800000"/>
            </a:ln>
          </p:spPr>
          <p:txBody>
            <a:bodyPr wrap="square" rtlCol="0" anchor="t">
              <a:noAutofit/>
            </a:bodyPr>
            <a:lstStyle/>
            <a:p>
              <a:pPr algn="ctr"/>
              <a:endParaRPr lang="zh-CN" altLang="en-US" sz="7200" b="1">
                <a:ln w="6600">
                  <a:solidFill>
                    <a:srgbClr val="ED7E24"/>
                  </a:solidFill>
                  <a:prstDash val="solid"/>
                </a:ln>
                <a:solidFill>
                  <a:srgbClr val="ED7E24"/>
                </a:solidFill>
                <a:effectLst>
                  <a:outerShdw dist="152400" dir="12540000" algn="tl" rotWithShape="0">
                    <a:srgbClr val="E9EBED"/>
                  </a:outerShdw>
                </a:effectLst>
              </a:endParaRPr>
            </a:p>
          </p:txBody>
        </p:sp>
        <p:sp>
          <p:nvSpPr>
            <p:cNvPr id="16" name="等腰三角形 15"/>
            <p:cNvSpPr/>
            <p:nvPr/>
          </p:nvSpPr>
          <p:spPr>
            <a:xfrm>
              <a:off x="34996" y="18225"/>
              <a:ext cx="400" cy="330"/>
            </a:xfrm>
            <a:prstGeom prst="triangle">
              <a:avLst/>
            </a:prstGeom>
            <a:noFill/>
            <a:ln w="63500">
              <a:solidFill>
                <a:srgbClr val="16E7A3"/>
              </a:solidFill>
              <a:miter lim="800000"/>
            </a:ln>
          </p:spPr>
          <p:txBody>
            <a:bodyPr wrap="square" rtlCol="0" anchor="t">
              <a:noAutofit/>
            </a:bodyPr>
            <a:lstStyle/>
            <a:p>
              <a:pPr algn="ctr"/>
              <a:endParaRPr lang="zh-CN" altLang="en-US" sz="7200" b="1">
                <a:ln w="6600">
                  <a:solidFill>
                    <a:srgbClr val="ED7E24"/>
                  </a:solidFill>
                  <a:prstDash val="solid"/>
                </a:ln>
                <a:solidFill>
                  <a:srgbClr val="ED7E24"/>
                </a:solidFill>
                <a:effectLst>
                  <a:outerShdw dist="152400" dir="12540000" algn="tl" rotWithShape="0">
                    <a:srgbClr val="E9EBED"/>
                  </a:outerShdw>
                </a:effectLst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36456" y="18195"/>
              <a:ext cx="370" cy="370"/>
            </a:xfrm>
            <a:prstGeom prst="ellipse">
              <a:avLst/>
            </a:prstGeom>
            <a:noFill/>
            <a:ln w="63500">
              <a:solidFill>
                <a:srgbClr val="FFE85A"/>
              </a:solidFill>
            </a:ln>
          </p:spPr>
          <p:txBody>
            <a:bodyPr wrap="square" rtlCol="0" anchor="t">
              <a:noAutofit/>
            </a:bodyPr>
            <a:lstStyle/>
            <a:p>
              <a:pPr algn="ctr"/>
              <a:endParaRPr lang="zh-CN" altLang="en-US" sz="7200" b="1">
                <a:ln w="6600">
                  <a:solidFill>
                    <a:srgbClr val="ED7E24"/>
                  </a:solidFill>
                  <a:prstDash val="solid"/>
                </a:ln>
                <a:solidFill>
                  <a:srgbClr val="ED7E24"/>
                </a:solidFill>
                <a:effectLst>
                  <a:outerShdw dist="152400" dir="12540000" algn="tl" rotWithShape="0">
                    <a:srgbClr val="E9EBED"/>
                  </a:outerShdw>
                </a:effectLst>
              </a:endParaRPr>
            </a:p>
          </p:txBody>
        </p:sp>
        <p:sp>
          <p:nvSpPr>
            <p:cNvPr id="18" name="十字形 17"/>
            <p:cNvSpPr/>
            <p:nvPr/>
          </p:nvSpPr>
          <p:spPr>
            <a:xfrm rot="2700000">
              <a:off x="35698" y="18098"/>
              <a:ext cx="537" cy="537"/>
            </a:xfrm>
            <a:prstGeom prst="plus">
              <a:avLst>
                <a:gd name="adj" fmla="val 38939"/>
              </a:avLst>
            </a:prstGeom>
            <a:solidFill>
              <a:srgbClr val="13B8DF"/>
            </a:solidFill>
            <a:ln>
              <a:noFill/>
            </a:ln>
          </p:spPr>
          <p:txBody>
            <a:bodyPr wrap="square" rtlCol="0" anchor="t">
              <a:noAutofit/>
            </a:bodyPr>
            <a:lstStyle/>
            <a:p>
              <a:pPr algn="ctr"/>
              <a:endParaRPr lang="zh-CN" altLang="en-US" sz="7200" b="1">
                <a:ln w="6600">
                  <a:solidFill>
                    <a:srgbClr val="ED7E24"/>
                  </a:solidFill>
                  <a:prstDash val="solid"/>
                </a:ln>
                <a:solidFill>
                  <a:srgbClr val="ED7E24"/>
                </a:solidFill>
                <a:effectLst>
                  <a:outerShdw dist="152400" dir="12540000" algn="tl" rotWithShape="0">
                    <a:srgbClr val="E9EBED"/>
                  </a:outerShdw>
                </a:effectLst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4676775" y="3612515"/>
            <a:ext cx="24644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solidFill>
                  <a:schemeClr val="bg1">
                    <a:lumMod val="85000"/>
                  </a:schemeClr>
                </a:solidFill>
                <a:latin typeface="Yu Gothic UI" panose="020B0500000000000000" charset="-128"/>
                <a:ea typeface="Yu Gothic UI" panose="020B0500000000000000" charset="-128"/>
              </a:rPr>
              <a:t>Domand analysis</a:t>
            </a: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 21"/>
          <p:cNvSpPr/>
          <p:nvPr/>
        </p:nvSpPr>
        <p:spPr>
          <a:xfrm>
            <a:off x="1193165" y="4453890"/>
            <a:ext cx="3001010" cy="60579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788" h="1920">
                <a:moveTo>
                  <a:pt x="960" y="0"/>
                </a:moveTo>
                <a:lnTo>
                  <a:pt x="6828" y="0"/>
                </a:lnTo>
                <a:cubicBezTo>
                  <a:pt x="7358" y="0"/>
                  <a:pt x="7788" y="430"/>
                  <a:pt x="7788" y="960"/>
                </a:cubicBezTo>
                <a:cubicBezTo>
                  <a:pt x="7788" y="1490"/>
                  <a:pt x="7358" y="1920"/>
                  <a:pt x="6828" y="1920"/>
                </a:cubicBezTo>
                <a:lnTo>
                  <a:pt x="1200" y="1920"/>
                </a:lnTo>
                <a:lnTo>
                  <a:pt x="960" y="1920"/>
                </a:lnTo>
                <a:lnTo>
                  <a:pt x="0" y="1920"/>
                </a:lnTo>
                <a:lnTo>
                  <a:pt x="0" y="960"/>
                </a:lnTo>
                <a:cubicBezTo>
                  <a:pt x="0" y="430"/>
                  <a:pt x="430" y="0"/>
                  <a:pt x="960" y="0"/>
                </a:cubicBezTo>
                <a:close/>
              </a:path>
            </a:pathLst>
          </a:custGeom>
          <a:gradFill>
            <a:gsLst>
              <a:gs pos="0">
                <a:srgbClr val="16E7A3"/>
              </a:gs>
              <a:gs pos="84000">
                <a:srgbClr val="15E7CC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rtlCol="0" anchor="t">
            <a:noAutofit/>
          </a:bodyPr>
          <a:lstStyle/>
          <a:p>
            <a:pPr algn="ctr"/>
            <a:endParaRPr lang="zh-CN" altLang="en-US" sz="7200" b="1">
              <a:ln w="6600">
                <a:solidFill>
                  <a:srgbClr val="ED7E24"/>
                </a:solidFill>
                <a:prstDash val="solid"/>
              </a:ln>
              <a:solidFill>
                <a:srgbClr val="ED7E24"/>
              </a:solidFill>
              <a:effectLst>
                <a:outerShdw dist="152400" dir="12540000" algn="tl" rotWithShape="0">
                  <a:srgbClr val="E9EBED"/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82800" y="513080"/>
            <a:ext cx="29260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5400">
                <a:solidFill>
                  <a:srgbClr val="212222"/>
                </a:solidFill>
                <a:latin typeface="Staatliches" charset="0"/>
                <a:ea typeface="思源黑体 CN Heavy" panose="020B0A00000000000000" charset="-122"/>
                <a:cs typeface="Staatliches" charset="0"/>
              </a:rPr>
              <a:t>feasibility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74725" y="764540"/>
            <a:ext cx="221805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可行性分析</a:t>
            </a:r>
          </a:p>
        </p:txBody>
      </p:sp>
      <p:sp>
        <p:nvSpPr>
          <p:cNvPr id="7" name="椭圆 6"/>
          <p:cNvSpPr/>
          <p:nvPr/>
        </p:nvSpPr>
        <p:spPr>
          <a:xfrm>
            <a:off x="800100" y="650240"/>
            <a:ext cx="647700" cy="647700"/>
          </a:xfrm>
          <a:prstGeom prst="ellipse">
            <a:avLst/>
          </a:prstGeom>
          <a:noFill/>
          <a:ln w="152400">
            <a:gradFill>
              <a:gsLst>
                <a:gs pos="12000">
                  <a:srgbClr val="4CE7C8"/>
                </a:gs>
                <a:gs pos="58000">
                  <a:srgbClr val="16E5A2">
                    <a:alpha val="0"/>
                  </a:srgbClr>
                </a:gs>
              </a:gsLst>
              <a:lin ang="2640000" scaled="1"/>
            </a:gradFill>
          </a:ln>
        </p:spPr>
        <p:txBody>
          <a:bodyPr wrap="square" rtlCol="0" anchor="t">
            <a:noAutofit/>
          </a:bodyPr>
          <a:lstStyle/>
          <a:p>
            <a:pPr algn="ctr"/>
            <a:endParaRPr lang="zh-CN" altLang="en-US" sz="7200" b="1">
              <a:ln w="6600">
                <a:solidFill>
                  <a:srgbClr val="ED7E24"/>
                </a:solidFill>
                <a:prstDash val="solid"/>
              </a:ln>
              <a:solidFill>
                <a:srgbClr val="ED7E24"/>
              </a:solidFill>
              <a:effectLst>
                <a:outerShdw dist="152400" dir="12540000" algn="tl" rotWithShape="0">
                  <a:srgbClr val="E9EBED"/>
                </a:outerShdw>
              </a:effectLst>
            </a:endParaRPr>
          </a:p>
        </p:txBody>
      </p:sp>
      <p:sp>
        <p:nvSpPr>
          <p:cNvPr id="78" name="任意多边形 77"/>
          <p:cNvSpPr/>
          <p:nvPr/>
        </p:nvSpPr>
        <p:spPr>
          <a:xfrm rot="5400000">
            <a:off x="9991725" y="-217170"/>
            <a:ext cx="1982470" cy="238252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il" t="it" r="ir" b="ib"/>
            <a:pathLst>
              <a:path w="6678" h="8024">
                <a:moveTo>
                  <a:pt x="0" y="0"/>
                </a:moveTo>
                <a:lnTo>
                  <a:pt x="6330" y="0"/>
                </a:lnTo>
                <a:lnTo>
                  <a:pt x="6339" y="27"/>
                </a:lnTo>
                <a:cubicBezTo>
                  <a:pt x="6558" y="691"/>
                  <a:pt x="6678" y="1415"/>
                  <a:pt x="6678" y="2173"/>
                </a:cubicBezTo>
                <a:cubicBezTo>
                  <a:pt x="6678" y="5404"/>
                  <a:pt x="4490" y="8024"/>
                  <a:pt x="1792" y="8024"/>
                </a:cubicBezTo>
                <a:cubicBezTo>
                  <a:pt x="1160" y="8024"/>
                  <a:pt x="555" y="7880"/>
                  <a:pt x="1" y="7618"/>
                </a:cubicBezTo>
                <a:lnTo>
                  <a:pt x="0" y="761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22232B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4760000" scaled="0"/>
          </a:gradFill>
          <a:ln>
            <a:noFill/>
          </a:ln>
        </p:spPr>
        <p:txBody>
          <a:bodyPr wrap="square" rtlCol="0" anchor="t">
            <a:noAutofit/>
          </a:bodyPr>
          <a:lstStyle>
            <a:defPPr>
              <a:defRPr lang="zh-CN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7200" b="1">
              <a:ln w="6600">
                <a:solidFill>
                  <a:srgbClr val="ED7E24"/>
                </a:solidFill>
                <a:prstDash val="solid"/>
              </a:ln>
              <a:solidFill>
                <a:srgbClr val="ED7E24"/>
              </a:solidFill>
              <a:effectLst>
                <a:outerShdw dist="152400" dir="12540000" algn="tl" rotWithShape="0">
                  <a:srgbClr val="E9EBED"/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75410" y="2688590"/>
            <a:ext cx="2849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</a:rPr>
              <a:t>云服务器、数据库费用、人工成本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375410" y="3928110"/>
            <a:ext cx="1783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</a:rPr>
              <a:t>官方文档、社区支持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375410" y="457263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chemeClr val="tx1"/>
                </a:solidFill>
                <a:latin typeface="+mj-ea"/>
                <a:ea typeface="+mj-ea"/>
              </a:rPr>
              <a:t>社会可行性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375410" y="5279390"/>
            <a:ext cx="51015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</a:rPr>
              <a:t>线上购物需求、</a:t>
            </a:r>
            <a:r>
              <a:rPr lang="en-US" altLang="zh-CN" sz="1400">
                <a:solidFill>
                  <a:schemeClr val="bg1"/>
                </a:solidFill>
              </a:rPr>
              <a:t>“</a:t>
            </a:r>
            <a:r>
              <a:rPr lang="zh-CN" altLang="en-US" sz="1400">
                <a:solidFill>
                  <a:schemeClr val="bg1"/>
                </a:solidFill>
              </a:rPr>
              <a:t>用完即走，无需下载</a:t>
            </a:r>
            <a:r>
              <a:rPr lang="en-US" altLang="zh-CN" sz="1400">
                <a:solidFill>
                  <a:schemeClr val="bg1"/>
                </a:solidFill>
              </a:rPr>
              <a:t>”</a:t>
            </a:r>
            <a:r>
              <a:rPr lang="zh-CN" altLang="en-US" sz="1400">
                <a:solidFill>
                  <a:schemeClr val="bg1"/>
                </a:solidFill>
              </a:rPr>
              <a:t>、微信小程序的发布审核</a:t>
            </a:r>
          </a:p>
        </p:txBody>
      </p:sp>
      <p:sp>
        <p:nvSpPr>
          <p:cNvPr id="32" name="任意多边形 31"/>
          <p:cNvSpPr/>
          <p:nvPr/>
        </p:nvSpPr>
        <p:spPr>
          <a:xfrm>
            <a:off x="1193165" y="1884045"/>
            <a:ext cx="3001010" cy="60579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788" h="1920">
                <a:moveTo>
                  <a:pt x="960" y="0"/>
                </a:moveTo>
                <a:lnTo>
                  <a:pt x="6828" y="0"/>
                </a:lnTo>
                <a:cubicBezTo>
                  <a:pt x="7358" y="0"/>
                  <a:pt x="7788" y="430"/>
                  <a:pt x="7788" y="960"/>
                </a:cubicBezTo>
                <a:cubicBezTo>
                  <a:pt x="7788" y="1490"/>
                  <a:pt x="7358" y="1920"/>
                  <a:pt x="6828" y="1920"/>
                </a:cubicBezTo>
                <a:lnTo>
                  <a:pt x="1200" y="1920"/>
                </a:lnTo>
                <a:lnTo>
                  <a:pt x="960" y="1920"/>
                </a:lnTo>
                <a:lnTo>
                  <a:pt x="0" y="1920"/>
                </a:lnTo>
                <a:lnTo>
                  <a:pt x="0" y="960"/>
                </a:lnTo>
                <a:cubicBezTo>
                  <a:pt x="0" y="430"/>
                  <a:pt x="430" y="0"/>
                  <a:pt x="960" y="0"/>
                </a:cubicBezTo>
                <a:close/>
              </a:path>
            </a:pathLst>
          </a:custGeom>
          <a:gradFill>
            <a:gsLst>
              <a:gs pos="0">
                <a:srgbClr val="16E7A3"/>
              </a:gs>
              <a:gs pos="84000">
                <a:srgbClr val="15E7CC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rtlCol="0" anchor="t">
            <a:noAutofit/>
          </a:bodyPr>
          <a:lstStyle/>
          <a:p>
            <a:pPr algn="ctr"/>
            <a:endParaRPr lang="zh-CN" altLang="en-US" sz="7200" b="1">
              <a:ln w="6600">
                <a:solidFill>
                  <a:srgbClr val="ED7E24"/>
                </a:solidFill>
                <a:prstDash val="solid"/>
              </a:ln>
              <a:solidFill>
                <a:srgbClr val="ED7E24"/>
              </a:solidFill>
              <a:effectLst>
                <a:outerShdw dist="152400" dir="12540000" algn="tl" rotWithShape="0">
                  <a:srgbClr val="E9EBED"/>
                </a:outerShd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75410" y="200279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chemeClr val="tx1"/>
                </a:solidFill>
                <a:latin typeface="+mj-ea"/>
                <a:ea typeface="+mj-ea"/>
              </a:rPr>
              <a:t>经济可行性</a:t>
            </a:r>
          </a:p>
        </p:txBody>
      </p:sp>
      <p:sp>
        <p:nvSpPr>
          <p:cNvPr id="20" name="任意多边形 19"/>
          <p:cNvSpPr/>
          <p:nvPr/>
        </p:nvSpPr>
        <p:spPr>
          <a:xfrm>
            <a:off x="1193165" y="3100705"/>
            <a:ext cx="3001010" cy="60579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788" h="1920">
                <a:moveTo>
                  <a:pt x="960" y="0"/>
                </a:moveTo>
                <a:lnTo>
                  <a:pt x="6828" y="0"/>
                </a:lnTo>
                <a:cubicBezTo>
                  <a:pt x="7358" y="0"/>
                  <a:pt x="7788" y="430"/>
                  <a:pt x="7788" y="960"/>
                </a:cubicBezTo>
                <a:cubicBezTo>
                  <a:pt x="7788" y="1490"/>
                  <a:pt x="7358" y="1920"/>
                  <a:pt x="6828" y="1920"/>
                </a:cubicBezTo>
                <a:lnTo>
                  <a:pt x="1200" y="1920"/>
                </a:lnTo>
                <a:lnTo>
                  <a:pt x="960" y="1920"/>
                </a:lnTo>
                <a:lnTo>
                  <a:pt x="0" y="1920"/>
                </a:lnTo>
                <a:lnTo>
                  <a:pt x="0" y="960"/>
                </a:lnTo>
                <a:cubicBezTo>
                  <a:pt x="0" y="430"/>
                  <a:pt x="430" y="0"/>
                  <a:pt x="960" y="0"/>
                </a:cubicBezTo>
                <a:close/>
              </a:path>
            </a:pathLst>
          </a:custGeom>
          <a:gradFill>
            <a:gsLst>
              <a:gs pos="0">
                <a:srgbClr val="16E7A3"/>
              </a:gs>
              <a:gs pos="84000">
                <a:srgbClr val="15E7CC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rtlCol="0" anchor="t">
            <a:noAutofit/>
          </a:bodyPr>
          <a:lstStyle/>
          <a:p>
            <a:pPr algn="ctr"/>
            <a:endParaRPr lang="zh-CN" altLang="en-US" sz="7200" b="1">
              <a:ln w="6600">
                <a:solidFill>
                  <a:srgbClr val="ED7E24"/>
                </a:solidFill>
                <a:prstDash val="solid"/>
              </a:ln>
              <a:solidFill>
                <a:srgbClr val="ED7E24"/>
              </a:solidFill>
              <a:effectLst>
                <a:outerShdw dist="152400" dir="12540000" algn="tl" rotWithShape="0">
                  <a:srgbClr val="E9EBED"/>
                </a:outerShdw>
              </a:effectLst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375410" y="321945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chemeClr val="tx1"/>
                </a:solidFill>
                <a:latin typeface="+mj-ea"/>
                <a:ea typeface="+mj-ea"/>
              </a:rPr>
              <a:t>技术可行性</a:t>
            </a: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082800" y="513080"/>
            <a:ext cx="29260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5400">
                <a:solidFill>
                  <a:srgbClr val="212222"/>
                </a:solidFill>
                <a:latin typeface="Staatliches" charset="0"/>
                <a:ea typeface="思源黑体 CN Heavy" panose="020B0A00000000000000" charset="-122"/>
                <a:cs typeface="Staatliches" charset="0"/>
              </a:rPr>
              <a:t>FUINCTION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74725" y="764540"/>
            <a:ext cx="221805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功能性需求</a:t>
            </a:r>
          </a:p>
        </p:txBody>
      </p:sp>
      <p:sp>
        <p:nvSpPr>
          <p:cNvPr id="7" name="椭圆 6"/>
          <p:cNvSpPr/>
          <p:nvPr/>
        </p:nvSpPr>
        <p:spPr>
          <a:xfrm>
            <a:off x="800100" y="650240"/>
            <a:ext cx="647700" cy="647700"/>
          </a:xfrm>
          <a:prstGeom prst="ellipse">
            <a:avLst/>
          </a:prstGeom>
          <a:noFill/>
          <a:ln w="152400">
            <a:gradFill>
              <a:gsLst>
                <a:gs pos="12000">
                  <a:srgbClr val="4CE7C8"/>
                </a:gs>
                <a:gs pos="58000">
                  <a:srgbClr val="16E5A2">
                    <a:alpha val="0"/>
                  </a:srgbClr>
                </a:gs>
              </a:gsLst>
              <a:lin ang="2640000" scaled="1"/>
            </a:gradFill>
          </a:ln>
        </p:spPr>
        <p:txBody>
          <a:bodyPr wrap="square" rtlCol="0" anchor="t">
            <a:noAutofit/>
          </a:bodyPr>
          <a:lstStyle/>
          <a:p>
            <a:pPr algn="ctr"/>
            <a:endParaRPr lang="zh-CN" altLang="en-US" sz="7200" b="1">
              <a:ln w="6600">
                <a:solidFill>
                  <a:srgbClr val="ED7E24"/>
                </a:solidFill>
                <a:prstDash val="solid"/>
              </a:ln>
              <a:solidFill>
                <a:srgbClr val="ED7E24"/>
              </a:solidFill>
              <a:effectLst>
                <a:outerShdw dist="152400" dir="12540000" algn="tl" rotWithShape="0">
                  <a:srgbClr val="E9EBED"/>
                </a:outerShdw>
              </a:effectLst>
            </a:endParaRPr>
          </a:p>
        </p:txBody>
      </p:sp>
      <p:sp>
        <p:nvSpPr>
          <p:cNvPr id="78" name="任意多边形 77"/>
          <p:cNvSpPr/>
          <p:nvPr/>
        </p:nvSpPr>
        <p:spPr>
          <a:xfrm rot="5400000">
            <a:off x="9991725" y="-217170"/>
            <a:ext cx="1982470" cy="238252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il" t="it" r="ir" b="ib"/>
            <a:pathLst>
              <a:path w="6678" h="8024">
                <a:moveTo>
                  <a:pt x="0" y="0"/>
                </a:moveTo>
                <a:lnTo>
                  <a:pt x="6330" y="0"/>
                </a:lnTo>
                <a:lnTo>
                  <a:pt x="6339" y="27"/>
                </a:lnTo>
                <a:cubicBezTo>
                  <a:pt x="6558" y="691"/>
                  <a:pt x="6678" y="1415"/>
                  <a:pt x="6678" y="2173"/>
                </a:cubicBezTo>
                <a:cubicBezTo>
                  <a:pt x="6678" y="5404"/>
                  <a:pt x="4490" y="8024"/>
                  <a:pt x="1792" y="8024"/>
                </a:cubicBezTo>
                <a:cubicBezTo>
                  <a:pt x="1160" y="8024"/>
                  <a:pt x="555" y="7880"/>
                  <a:pt x="1" y="7618"/>
                </a:cubicBezTo>
                <a:lnTo>
                  <a:pt x="0" y="761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22232B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4760000" scaled="0"/>
          </a:gradFill>
          <a:ln>
            <a:noFill/>
          </a:ln>
        </p:spPr>
        <p:txBody>
          <a:bodyPr wrap="square" rtlCol="0" anchor="t">
            <a:noAutofit/>
          </a:bodyPr>
          <a:lstStyle>
            <a:defPPr>
              <a:defRPr lang="zh-CN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7200" b="1">
              <a:ln w="6600">
                <a:solidFill>
                  <a:srgbClr val="ED7E24"/>
                </a:solidFill>
                <a:prstDash val="solid"/>
              </a:ln>
              <a:solidFill>
                <a:srgbClr val="ED7E24"/>
              </a:solidFill>
              <a:effectLst>
                <a:outerShdw dist="152400" dir="12540000" algn="tl" rotWithShape="0">
                  <a:srgbClr val="E9EBED"/>
                </a:outerShdw>
              </a:effectLst>
            </a:endParaRPr>
          </a:p>
        </p:txBody>
      </p:sp>
      <p:pic>
        <p:nvPicPr>
          <p:cNvPr id="10" name="图片 9" descr="功能管理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515" y="3134360"/>
            <a:ext cx="1481455" cy="1481455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5263515" y="3045460"/>
            <a:ext cx="1659890" cy="1659890"/>
          </a:xfrm>
          <a:prstGeom prst="ellipse">
            <a:avLst/>
          </a:prstGeom>
          <a:noFill/>
          <a:ln w="31750">
            <a:solidFill>
              <a:srgbClr val="1A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358130" y="3424555"/>
            <a:ext cx="14770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solidFill>
                  <a:srgbClr val="1ABC9C"/>
                </a:solidFill>
              </a:rPr>
              <a:t>十一大</a:t>
            </a:r>
          </a:p>
          <a:p>
            <a:pPr algn="ctr"/>
            <a:r>
              <a:rPr lang="zh-CN" altLang="en-US" sz="2400">
                <a:solidFill>
                  <a:srgbClr val="1ABC9C"/>
                </a:solidFill>
              </a:rPr>
              <a:t>功能模块</a:t>
            </a:r>
          </a:p>
        </p:txBody>
      </p:sp>
      <p:sp>
        <p:nvSpPr>
          <p:cNvPr id="11" name="椭圆 10"/>
          <p:cNvSpPr/>
          <p:nvPr/>
        </p:nvSpPr>
        <p:spPr>
          <a:xfrm>
            <a:off x="4911725" y="2693035"/>
            <a:ext cx="2364105" cy="2364105"/>
          </a:xfrm>
          <a:prstGeom prst="ellipse">
            <a:avLst/>
          </a:prstGeom>
          <a:noFill/>
          <a:ln w="19050">
            <a:solidFill>
              <a:srgbClr val="21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4561205" y="2347595"/>
            <a:ext cx="3070225" cy="3058160"/>
          </a:xfrm>
          <a:prstGeom prst="ellipse">
            <a:avLst/>
          </a:prstGeom>
          <a:noFill/>
          <a:ln w="19050">
            <a:solidFill>
              <a:srgbClr val="21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163695" y="1951355"/>
            <a:ext cx="3864610" cy="3850640"/>
          </a:xfrm>
          <a:prstGeom prst="ellipse">
            <a:avLst/>
          </a:prstGeom>
          <a:noFill/>
          <a:ln w="19050">
            <a:solidFill>
              <a:srgbClr val="21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9" name="组合 88"/>
          <p:cNvGrpSpPr/>
          <p:nvPr/>
        </p:nvGrpSpPr>
        <p:grpSpPr>
          <a:xfrm>
            <a:off x="6045835" y="1665605"/>
            <a:ext cx="1989455" cy="492125"/>
            <a:chOff x="9616" y="2958"/>
            <a:chExt cx="2328" cy="576"/>
          </a:xfrm>
        </p:grpSpPr>
        <p:sp>
          <p:nvSpPr>
            <p:cNvPr id="19" name="文本框 18"/>
            <p:cNvSpPr txBox="1"/>
            <p:nvPr/>
          </p:nvSpPr>
          <p:spPr>
            <a:xfrm>
              <a:off x="10207" y="3029"/>
              <a:ext cx="1737" cy="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solidFill>
                    <a:schemeClr val="bg1"/>
                  </a:solidFill>
                </a:rPr>
                <a:t>登录</a:t>
              </a: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9616" y="2958"/>
              <a:ext cx="590" cy="576"/>
              <a:chOff x="9774" y="3063"/>
              <a:chExt cx="590" cy="576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9774" y="3063"/>
                <a:ext cx="591" cy="576"/>
              </a:xfrm>
              <a:prstGeom prst="ellipse">
                <a:avLst/>
              </a:prstGeom>
              <a:noFill/>
              <a:ln w="31750">
                <a:solidFill>
                  <a:srgbClr val="75FC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5" name="图片 24" descr="Enter-2登录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10" y="3200"/>
                <a:ext cx="311" cy="303"/>
              </a:xfrm>
              <a:prstGeom prst="rect">
                <a:avLst/>
              </a:prstGeom>
            </p:spPr>
          </p:pic>
        </p:grpSp>
      </p:grpSp>
      <p:grpSp>
        <p:nvGrpSpPr>
          <p:cNvPr id="88" name="组合 87"/>
          <p:cNvGrpSpPr/>
          <p:nvPr/>
        </p:nvGrpSpPr>
        <p:grpSpPr>
          <a:xfrm>
            <a:off x="7223125" y="2266315"/>
            <a:ext cx="1989455" cy="492125"/>
            <a:chOff x="10878" y="3655"/>
            <a:chExt cx="2328" cy="576"/>
          </a:xfrm>
        </p:grpSpPr>
        <p:sp>
          <p:nvSpPr>
            <p:cNvPr id="27" name="文本框 26"/>
            <p:cNvSpPr txBox="1"/>
            <p:nvPr/>
          </p:nvSpPr>
          <p:spPr>
            <a:xfrm>
              <a:off x="11469" y="3726"/>
              <a:ext cx="1737" cy="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solidFill>
                    <a:schemeClr val="bg1"/>
                  </a:solidFill>
                </a:rPr>
                <a:t>关注公众号</a:t>
              </a: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10878" y="3655"/>
              <a:ext cx="591" cy="576"/>
              <a:chOff x="9774" y="3063"/>
              <a:chExt cx="591" cy="576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9774" y="3063"/>
                <a:ext cx="591" cy="576"/>
              </a:xfrm>
              <a:prstGeom prst="ellipse">
                <a:avLst/>
              </a:prstGeom>
              <a:noFill/>
              <a:ln w="31750">
                <a:solidFill>
                  <a:srgbClr val="75FC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0" name="图片 29" descr="D:\计算机系统综合设计\images\公众号.png公众号"/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>
              <a:xfrm>
                <a:off x="9914" y="3200"/>
                <a:ext cx="303" cy="303"/>
              </a:xfrm>
              <a:prstGeom prst="rect">
                <a:avLst/>
              </a:prstGeom>
            </p:spPr>
          </p:pic>
        </p:grpSp>
      </p:grpSp>
      <p:grpSp>
        <p:nvGrpSpPr>
          <p:cNvPr id="87" name="组合 86"/>
          <p:cNvGrpSpPr/>
          <p:nvPr/>
        </p:nvGrpSpPr>
        <p:grpSpPr>
          <a:xfrm>
            <a:off x="7727950" y="3162300"/>
            <a:ext cx="2987040" cy="492125"/>
            <a:chOff x="11470" y="4572"/>
            <a:chExt cx="3495" cy="576"/>
          </a:xfrm>
        </p:grpSpPr>
        <p:sp>
          <p:nvSpPr>
            <p:cNvPr id="31" name="文本框 30"/>
            <p:cNvSpPr txBox="1"/>
            <p:nvPr/>
          </p:nvSpPr>
          <p:spPr>
            <a:xfrm>
              <a:off x="12061" y="4643"/>
              <a:ext cx="2904" cy="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solidFill>
                    <a:schemeClr val="bg1"/>
                  </a:solidFill>
                </a:rPr>
                <a:t>商品（书籍）列表展示</a:t>
              </a: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11470" y="4572"/>
              <a:ext cx="591" cy="576"/>
              <a:chOff x="9774" y="3063"/>
              <a:chExt cx="591" cy="576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9774" y="3063"/>
                <a:ext cx="591" cy="576"/>
              </a:xfrm>
              <a:prstGeom prst="ellipse">
                <a:avLst/>
              </a:prstGeom>
              <a:noFill/>
              <a:ln w="31750">
                <a:solidFill>
                  <a:srgbClr val="75FC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5" name="图片 34" descr="D:\计算机系统综合设计\images\列表.png列表"/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9914" y="3200"/>
                <a:ext cx="303" cy="303"/>
              </a:xfrm>
              <a:prstGeom prst="rect">
                <a:avLst/>
              </a:prstGeom>
            </p:spPr>
          </p:pic>
        </p:grpSp>
      </p:grpSp>
      <p:grpSp>
        <p:nvGrpSpPr>
          <p:cNvPr id="90" name="组合 89"/>
          <p:cNvGrpSpPr/>
          <p:nvPr/>
        </p:nvGrpSpPr>
        <p:grpSpPr>
          <a:xfrm>
            <a:off x="7727950" y="4162425"/>
            <a:ext cx="1989455" cy="492125"/>
            <a:chOff x="11466" y="5730"/>
            <a:chExt cx="2328" cy="576"/>
          </a:xfrm>
        </p:grpSpPr>
        <p:sp>
          <p:nvSpPr>
            <p:cNvPr id="36" name="文本框 35"/>
            <p:cNvSpPr txBox="1"/>
            <p:nvPr/>
          </p:nvSpPr>
          <p:spPr>
            <a:xfrm>
              <a:off x="12057" y="5801"/>
              <a:ext cx="1737" cy="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solidFill>
                    <a:schemeClr val="bg1"/>
                  </a:solidFill>
                </a:rPr>
                <a:t>图书搜索功能</a:t>
              </a: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11466" y="5730"/>
              <a:ext cx="591" cy="576"/>
              <a:chOff x="9774" y="3063"/>
              <a:chExt cx="591" cy="576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9774" y="3063"/>
                <a:ext cx="591" cy="576"/>
              </a:xfrm>
              <a:prstGeom prst="ellipse">
                <a:avLst/>
              </a:prstGeom>
              <a:noFill/>
              <a:ln w="31750">
                <a:solidFill>
                  <a:srgbClr val="75FC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9" name="图片 38" descr="D:\计算机系统综合设计\images\搜索.png搜索"/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9914" y="3200"/>
                <a:ext cx="303" cy="303"/>
              </a:xfrm>
              <a:prstGeom prst="rect">
                <a:avLst/>
              </a:prstGeom>
            </p:spPr>
          </p:pic>
        </p:grpSp>
      </p:grpSp>
      <p:grpSp>
        <p:nvGrpSpPr>
          <p:cNvPr id="86" name="组合 85"/>
          <p:cNvGrpSpPr/>
          <p:nvPr/>
        </p:nvGrpSpPr>
        <p:grpSpPr>
          <a:xfrm>
            <a:off x="7126605" y="5102225"/>
            <a:ext cx="1989455" cy="492125"/>
            <a:chOff x="10879" y="6758"/>
            <a:chExt cx="2328" cy="576"/>
          </a:xfrm>
        </p:grpSpPr>
        <p:sp>
          <p:nvSpPr>
            <p:cNvPr id="44" name="文本框 43"/>
            <p:cNvSpPr txBox="1"/>
            <p:nvPr/>
          </p:nvSpPr>
          <p:spPr>
            <a:xfrm>
              <a:off x="11470" y="6829"/>
              <a:ext cx="1737" cy="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solidFill>
                    <a:schemeClr val="bg1"/>
                  </a:solidFill>
                </a:rPr>
                <a:t>图书详情页</a:t>
              </a: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10879" y="6758"/>
              <a:ext cx="591" cy="576"/>
              <a:chOff x="9774" y="3063"/>
              <a:chExt cx="591" cy="576"/>
            </a:xfrm>
          </p:grpSpPr>
          <p:sp>
            <p:nvSpPr>
              <p:cNvPr id="46" name="椭圆 45"/>
              <p:cNvSpPr/>
              <p:nvPr/>
            </p:nvSpPr>
            <p:spPr>
              <a:xfrm>
                <a:off x="9774" y="3063"/>
                <a:ext cx="591" cy="576"/>
              </a:xfrm>
              <a:prstGeom prst="ellipse">
                <a:avLst/>
              </a:prstGeom>
              <a:noFill/>
              <a:ln w="31750">
                <a:solidFill>
                  <a:srgbClr val="75FC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7" name="图片 46" descr="D:\计算机系统综合设计\images\详情.png详情"/>
              <p:cNvPicPr>
                <a:picLocks noChangeAspect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>
              <a:xfrm>
                <a:off x="9914" y="3200"/>
                <a:ext cx="303" cy="303"/>
              </a:xfrm>
              <a:prstGeom prst="rect">
                <a:avLst/>
              </a:prstGeom>
            </p:spPr>
          </p:pic>
        </p:grpSp>
      </p:grpSp>
      <p:grpSp>
        <p:nvGrpSpPr>
          <p:cNvPr id="85" name="组合 84"/>
          <p:cNvGrpSpPr/>
          <p:nvPr/>
        </p:nvGrpSpPr>
        <p:grpSpPr>
          <a:xfrm>
            <a:off x="5844540" y="5594350"/>
            <a:ext cx="2018665" cy="492125"/>
            <a:chOff x="9980" y="7450"/>
            <a:chExt cx="2362" cy="576"/>
          </a:xfrm>
        </p:grpSpPr>
        <p:sp>
          <p:nvSpPr>
            <p:cNvPr id="48" name="文本框 47"/>
            <p:cNvSpPr txBox="1"/>
            <p:nvPr/>
          </p:nvSpPr>
          <p:spPr>
            <a:xfrm>
              <a:off x="10605" y="7521"/>
              <a:ext cx="1737" cy="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solidFill>
                    <a:schemeClr val="bg1"/>
                  </a:solidFill>
                </a:rPr>
                <a:t>支付模拟</a:t>
              </a: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9980" y="7450"/>
              <a:ext cx="591" cy="576"/>
              <a:chOff x="9774" y="3063"/>
              <a:chExt cx="591" cy="576"/>
            </a:xfrm>
          </p:grpSpPr>
          <p:sp>
            <p:nvSpPr>
              <p:cNvPr id="50" name="椭圆 49"/>
              <p:cNvSpPr/>
              <p:nvPr/>
            </p:nvSpPr>
            <p:spPr>
              <a:xfrm>
                <a:off x="9774" y="3063"/>
                <a:ext cx="591" cy="576"/>
              </a:xfrm>
              <a:prstGeom prst="ellipse">
                <a:avLst/>
              </a:prstGeom>
              <a:noFill/>
              <a:ln w="31750">
                <a:solidFill>
                  <a:srgbClr val="75FC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1" name="图片 50" descr="D:\计算机系统综合设计\images\支付.png支付"/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>
              <a:xfrm>
                <a:off x="9914" y="3200"/>
                <a:ext cx="303" cy="303"/>
              </a:xfrm>
              <a:prstGeom prst="rect">
                <a:avLst/>
              </a:prstGeom>
            </p:spPr>
          </p:pic>
        </p:grpSp>
      </p:grpSp>
      <p:grpSp>
        <p:nvGrpSpPr>
          <p:cNvPr id="84" name="组合 83"/>
          <p:cNvGrpSpPr/>
          <p:nvPr/>
        </p:nvGrpSpPr>
        <p:grpSpPr>
          <a:xfrm>
            <a:off x="3324225" y="5309235"/>
            <a:ext cx="1989455" cy="492125"/>
            <a:chOff x="6892" y="7450"/>
            <a:chExt cx="2328" cy="576"/>
          </a:xfrm>
        </p:grpSpPr>
        <p:grpSp>
          <p:nvGrpSpPr>
            <p:cNvPr id="56" name="组合 55"/>
            <p:cNvGrpSpPr/>
            <p:nvPr/>
          </p:nvGrpSpPr>
          <p:grpSpPr>
            <a:xfrm>
              <a:off x="8629" y="7450"/>
              <a:ext cx="591" cy="576"/>
              <a:chOff x="9774" y="3063"/>
              <a:chExt cx="591" cy="576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9774" y="3063"/>
                <a:ext cx="591" cy="576"/>
              </a:xfrm>
              <a:prstGeom prst="ellipse">
                <a:avLst/>
              </a:prstGeom>
              <a:noFill/>
              <a:ln w="31750">
                <a:solidFill>
                  <a:srgbClr val="75FC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8" name="图片 57" descr="D:\计算机系统综合设计\images\3.1退款退货.png3.1退款退货"/>
              <p:cNvPicPr>
                <a:picLocks noChangeAspect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>
              <a:xfrm>
                <a:off x="9914" y="3200"/>
                <a:ext cx="303" cy="303"/>
              </a:xfrm>
              <a:prstGeom prst="rect">
                <a:avLst/>
              </a:prstGeom>
            </p:spPr>
          </p:pic>
        </p:grpSp>
        <p:sp>
          <p:nvSpPr>
            <p:cNvPr id="59" name="文本框 58"/>
            <p:cNvSpPr txBox="1"/>
            <p:nvPr/>
          </p:nvSpPr>
          <p:spPr>
            <a:xfrm>
              <a:off x="6892" y="7522"/>
              <a:ext cx="1737" cy="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>
                  <a:solidFill>
                    <a:schemeClr val="bg1"/>
                  </a:solidFill>
                </a:rPr>
                <a:t>退货退款模拟</a:t>
              </a: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2559685" y="4537710"/>
            <a:ext cx="1989455" cy="492125"/>
            <a:chOff x="5889" y="6759"/>
            <a:chExt cx="2328" cy="576"/>
          </a:xfrm>
        </p:grpSpPr>
        <p:grpSp>
          <p:nvGrpSpPr>
            <p:cNvPr id="60" name="组合 59"/>
            <p:cNvGrpSpPr/>
            <p:nvPr/>
          </p:nvGrpSpPr>
          <p:grpSpPr>
            <a:xfrm>
              <a:off x="7626" y="6759"/>
              <a:ext cx="591" cy="576"/>
              <a:chOff x="9774" y="3063"/>
              <a:chExt cx="591" cy="576"/>
            </a:xfrm>
          </p:grpSpPr>
          <p:sp>
            <p:nvSpPr>
              <p:cNvPr id="61" name="椭圆 60"/>
              <p:cNvSpPr/>
              <p:nvPr/>
            </p:nvSpPr>
            <p:spPr>
              <a:xfrm>
                <a:off x="9774" y="3063"/>
                <a:ext cx="591" cy="576"/>
              </a:xfrm>
              <a:prstGeom prst="ellipse">
                <a:avLst/>
              </a:prstGeom>
              <a:noFill/>
              <a:ln w="31750">
                <a:solidFill>
                  <a:srgbClr val="75FC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2" name="图片 61" descr="D:\计算机系统综合设计\images\购物车-fill.png购物车-fill"/>
              <p:cNvPicPr>
                <a:picLocks noChangeAspect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>
              <a:xfrm>
                <a:off x="9914" y="3200"/>
                <a:ext cx="303" cy="303"/>
              </a:xfrm>
              <a:prstGeom prst="rect">
                <a:avLst/>
              </a:prstGeom>
            </p:spPr>
          </p:pic>
        </p:grpSp>
        <p:sp>
          <p:nvSpPr>
            <p:cNvPr id="63" name="文本框 62"/>
            <p:cNvSpPr txBox="1"/>
            <p:nvPr/>
          </p:nvSpPr>
          <p:spPr>
            <a:xfrm>
              <a:off x="5889" y="6831"/>
              <a:ext cx="1737" cy="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>
                  <a:solidFill>
                    <a:schemeClr val="bg1"/>
                  </a:solidFill>
                </a:rPr>
                <a:t>购物车</a:t>
              </a: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2385060" y="3592830"/>
            <a:ext cx="1989455" cy="492125"/>
            <a:chOff x="5356" y="5730"/>
            <a:chExt cx="2328" cy="576"/>
          </a:xfrm>
        </p:grpSpPr>
        <p:grpSp>
          <p:nvGrpSpPr>
            <p:cNvPr id="64" name="组合 63"/>
            <p:cNvGrpSpPr/>
            <p:nvPr/>
          </p:nvGrpSpPr>
          <p:grpSpPr>
            <a:xfrm>
              <a:off x="7093" y="5730"/>
              <a:ext cx="591" cy="576"/>
              <a:chOff x="9774" y="3063"/>
              <a:chExt cx="591" cy="576"/>
            </a:xfrm>
          </p:grpSpPr>
          <p:sp>
            <p:nvSpPr>
              <p:cNvPr id="65" name="椭圆 64"/>
              <p:cNvSpPr/>
              <p:nvPr/>
            </p:nvSpPr>
            <p:spPr>
              <a:xfrm>
                <a:off x="9774" y="3063"/>
                <a:ext cx="591" cy="576"/>
              </a:xfrm>
              <a:prstGeom prst="ellipse">
                <a:avLst/>
              </a:prstGeom>
              <a:noFill/>
              <a:ln w="31750">
                <a:solidFill>
                  <a:srgbClr val="75FC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6" name="图片 65" descr="D:\计算机系统综合设计\images\个人中心.png个人中心"/>
              <p:cNvPicPr>
                <a:picLocks noChangeAspect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>
              <a:xfrm>
                <a:off x="9914" y="3200"/>
                <a:ext cx="303" cy="303"/>
              </a:xfrm>
              <a:prstGeom prst="rect">
                <a:avLst/>
              </a:prstGeom>
            </p:spPr>
          </p:pic>
        </p:grpSp>
        <p:sp>
          <p:nvSpPr>
            <p:cNvPr id="67" name="文本框 66"/>
            <p:cNvSpPr txBox="1"/>
            <p:nvPr/>
          </p:nvSpPr>
          <p:spPr>
            <a:xfrm>
              <a:off x="5356" y="5802"/>
              <a:ext cx="1737" cy="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>
                  <a:solidFill>
                    <a:schemeClr val="bg1"/>
                  </a:solidFill>
                </a:rPr>
                <a:t>个人中心</a:t>
              </a: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2501265" y="2642870"/>
            <a:ext cx="2059940" cy="492125"/>
            <a:chOff x="5356" y="4160"/>
            <a:chExt cx="2410" cy="576"/>
          </a:xfrm>
        </p:grpSpPr>
        <p:grpSp>
          <p:nvGrpSpPr>
            <p:cNvPr id="68" name="组合 67"/>
            <p:cNvGrpSpPr/>
            <p:nvPr/>
          </p:nvGrpSpPr>
          <p:grpSpPr>
            <a:xfrm>
              <a:off x="7175" y="4160"/>
              <a:ext cx="591" cy="576"/>
              <a:chOff x="9774" y="3063"/>
              <a:chExt cx="591" cy="576"/>
            </a:xfrm>
          </p:grpSpPr>
          <p:sp>
            <p:nvSpPr>
              <p:cNvPr id="69" name="椭圆 68"/>
              <p:cNvSpPr/>
              <p:nvPr/>
            </p:nvSpPr>
            <p:spPr>
              <a:xfrm>
                <a:off x="9774" y="3063"/>
                <a:ext cx="591" cy="576"/>
              </a:xfrm>
              <a:prstGeom prst="ellipse">
                <a:avLst/>
              </a:prstGeom>
              <a:noFill/>
              <a:ln w="31750">
                <a:solidFill>
                  <a:srgbClr val="75FC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0" name="图片 69" descr="D:\计算机系统综合设计\images\我的订单.png我的订单"/>
              <p:cNvPicPr>
                <a:picLocks noChangeAspect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>
              <a:xfrm>
                <a:off x="9914" y="3200"/>
                <a:ext cx="303" cy="303"/>
              </a:xfrm>
              <a:prstGeom prst="rect">
                <a:avLst/>
              </a:prstGeom>
            </p:spPr>
          </p:pic>
        </p:grpSp>
        <p:sp>
          <p:nvSpPr>
            <p:cNvPr id="71" name="文本框 70"/>
            <p:cNvSpPr txBox="1"/>
            <p:nvPr/>
          </p:nvSpPr>
          <p:spPr>
            <a:xfrm>
              <a:off x="5356" y="4243"/>
              <a:ext cx="1737" cy="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>
                  <a:solidFill>
                    <a:schemeClr val="bg1"/>
                  </a:solidFill>
                </a:rPr>
                <a:t>我的订单</a:t>
              </a: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3380105" y="1890395"/>
            <a:ext cx="2010410" cy="492125"/>
            <a:chOff x="6417" y="3287"/>
            <a:chExt cx="2352" cy="576"/>
          </a:xfrm>
        </p:grpSpPr>
        <p:grpSp>
          <p:nvGrpSpPr>
            <p:cNvPr id="72" name="组合 71"/>
            <p:cNvGrpSpPr/>
            <p:nvPr/>
          </p:nvGrpSpPr>
          <p:grpSpPr>
            <a:xfrm>
              <a:off x="8178" y="3287"/>
              <a:ext cx="591" cy="576"/>
              <a:chOff x="9774" y="3063"/>
              <a:chExt cx="591" cy="576"/>
            </a:xfrm>
          </p:grpSpPr>
          <p:sp>
            <p:nvSpPr>
              <p:cNvPr id="73" name="椭圆 72"/>
              <p:cNvSpPr/>
              <p:nvPr/>
            </p:nvSpPr>
            <p:spPr>
              <a:xfrm>
                <a:off x="9774" y="3063"/>
                <a:ext cx="591" cy="576"/>
              </a:xfrm>
              <a:prstGeom prst="ellipse">
                <a:avLst/>
              </a:prstGeom>
              <a:noFill/>
              <a:ln w="31750">
                <a:solidFill>
                  <a:srgbClr val="75FC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4" name="图片 73" descr="D:\计算机系统综合设计\images\后台管理.png后台管理"/>
              <p:cNvPicPr>
                <a:picLocks noChangeAspect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>
              <a:xfrm>
                <a:off x="9914" y="3200"/>
                <a:ext cx="303" cy="303"/>
              </a:xfrm>
              <a:prstGeom prst="rect">
                <a:avLst/>
              </a:prstGeom>
            </p:spPr>
          </p:pic>
        </p:grpSp>
        <p:sp>
          <p:nvSpPr>
            <p:cNvPr id="75" name="文本框 74"/>
            <p:cNvSpPr txBox="1"/>
            <p:nvPr/>
          </p:nvSpPr>
          <p:spPr>
            <a:xfrm>
              <a:off x="6417" y="3358"/>
              <a:ext cx="1737" cy="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>
                  <a:solidFill>
                    <a:schemeClr val="bg1"/>
                  </a:solidFill>
                </a:rPr>
                <a:t>后台管理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GUID" val="{93cff96a-256d-4bc0-9fa6-bdf6d8bd9271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9.252441"/>
  <p:tag name="KSO_WM_UNIT_TEXTBOXSTYLE_ADJUSTTOP" val="100_6.074329"/>
  <p:tag name="KSO_WM_UNIT_TEXTBOXSTYLE_ADJUSTWIDTH" val="100_-18.45496"/>
  <p:tag name="KSO_WM_UNIT_TEXTBOXSTYLE_DECORATEINDEX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880_77*i*1"/>
  <p:tag name="KSO_WM_TEMPLATE_CATEGORY" val="mixed"/>
  <p:tag name="KSO_WM_TEMPLATE_INDEX" val="20201880"/>
  <p:tag name="KSO_WM_UNIT_LAYERLEVEL" val="1"/>
  <p:tag name="KSO_WM_TAG_VERSION" val="1.0"/>
  <p:tag name="KSO_WM_BEAUTIFY_FLAG" val="#wm#"/>
  <p:tag name="KSO_WM_UNIT_TEXTBOXSTYLE_GUID" val="{b183d980-ea22-43bf-a7d3-ed1708ab4b81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ISCONTENTSTITLE" val="0"/>
  <p:tag name="KSO_WM_UNIT_PRESET_TEXT" val="单击此处输入其他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mixed20201880_13*a*1"/>
  <p:tag name="KSO_WM_TEMPLATE_CATEGORY" val="mixed"/>
  <p:tag name="KSO_WM_TEMPLATE_INDEX" val="20201880"/>
  <p:tag name="KSO_WM_UNIT_LAYERLEVEL" val="1"/>
  <p:tag name="KSO_WM_TAG_VERSION" val="1.0"/>
  <p:tag name="KSO_WM_BEAUTIFY_FLAG" val="#wm#"/>
  <p:tag name="KSO_WM_UNIT_TEXTBOXSTYLE_GUID" val="{93cff96a-256d-4bc0-9fa6-bdf6d8bd9271}"/>
  <p:tag name="KSO_WM_UNIT_TEXTBOXSTYLE_TEMPLATEID" val="3133432"/>
  <p:tag name="KSO_WM_UNIT_TEXTBOXSTYLE_TYPE" val="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ISCONTENTSTITLE" val="0"/>
  <p:tag name="KSO_WM_UNIT_PRESET_TEXT" val="单击此处输入小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885_48*f*1"/>
  <p:tag name="KSO_WM_TEMPLATE_CATEGORY" val="mixed"/>
  <p:tag name="KSO_WM_TEMPLATE_INDEX" val="20201885"/>
  <p:tag name="KSO_WM_UNIT_LAYERLEVEL" val="1"/>
  <p:tag name="KSO_WM_TAG_VERSION" val="1.0"/>
  <p:tag name="KSO_WM_BEAUTIFY_FLAG" val="#wm#"/>
  <p:tag name="KSO_WM_UNIT_TEXTBOXSTYLE_GUID" val="{8455c07b-bf4b-4c98-8fa4-a9473311d79f}"/>
  <p:tag name="KSO_WM_UNIT_TEXTBOXSTYLE_TEMPLATEID" val="3132995"/>
  <p:tag name="KSO_WM_UNIT_TEXTBOXSTYLE_TYPE" val="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ISCONTENTSTITLE" val="0"/>
  <p:tag name="KSO_WM_UNIT_PRESET_TEXT" val="单击此处输入小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885_48*f*1"/>
  <p:tag name="KSO_WM_TEMPLATE_CATEGORY" val="mixed"/>
  <p:tag name="KSO_WM_TEMPLATE_INDEX" val="20201885"/>
  <p:tag name="KSO_WM_UNIT_LAYERLEVEL" val="1"/>
  <p:tag name="KSO_WM_TAG_VERSION" val="1.0"/>
  <p:tag name="KSO_WM_BEAUTIFY_FLAG" val="#wm#"/>
  <p:tag name="KSO_WM_UNIT_TEXTBOXSTYLE_GUID" val="{8455c07b-bf4b-4c98-8fa4-a9473311d79f}"/>
  <p:tag name="KSO_WM_UNIT_TEXTBOXSTYLE_TEMPLATEID" val="3132995"/>
  <p:tag name="KSO_WM_UNIT_TEXTBOXSTYLE_TYPE" val="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15.7"/>
  <p:tag name="KSO_WM_UNIT_TEXTBOXSTYLE_ADJUSTTOP" val="0_-13.55"/>
  <p:tag name="KSO_WM_UNIT_TEXTBOXSTYLE_ADJUSTHEIGTH" val="100_7.30000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880_13*i*1"/>
  <p:tag name="KSO_WM_TEMPLATE_CATEGORY" val="mixed"/>
  <p:tag name="KSO_WM_TEMPLATE_INDEX" val="20201880"/>
  <p:tag name="KSO_WM_UNIT_LAYERLEVEL" val="1"/>
  <p:tag name="KSO_WM_TAG_VERSION" val="1.0"/>
  <p:tag name="KSO_WM_BEAUTIFY_FLAG" val="#wm#"/>
  <p:tag name="KSO_WM_UNIT_TEXTBOXSTYLE_GUID" val="{93cff96a-256d-4bc0-9fa6-bdf6d8bd9271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8.300003"/>
  <p:tag name="KSO_WM_UNIT_TEXTBOXSTYLE_ADJUSTTOP" val="0_-7.049999"/>
  <p:tag name="KSO_WM_UNIT_TEXTBOXSTYLE_ADJUSTWIDTH" val="100_16.3"/>
  <p:tag name="KSO_WM_UNIT_TEXTBOXSTYLE_ADJUSTHEIGTH" val="100_14.1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880_13*i*2"/>
  <p:tag name="KSO_WM_TEMPLATE_CATEGORY" val="mixed"/>
  <p:tag name="KSO_WM_TEMPLATE_INDEX" val="20201880"/>
  <p:tag name="KSO_WM_UNIT_LAYERLEVEL" val="1"/>
  <p:tag name="KSO_WM_TAG_VERSION" val="1.0"/>
  <p:tag name="KSO_WM_BEAUTIFY_FLAG" val="#wm#"/>
  <p:tag name="KSO_WM_UNIT_TEXTBOXSTYLE_GUID" val="{93cff96a-256d-4bc0-9fa6-bdf6d8bd9271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GUID" val="{93cff96a-256d-4bc0-9fa6-bdf6d8bd9271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9.252441"/>
  <p:tag name="KSO_WM_UNIT_TEXTBOXSTYLE_ADJUSTTOP" val="100_6.074329"/>
  <p:tag name="KSO_WM_UNIT_TEXTBOXSTYLE_ADJUSTWIDTH" val="100_-18.45496"/>
  <p:tag name="KSO_WM_UNIT_TEXTBOXSTYLE_DECORATEINDEX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880_77*i*1"/>
  <p:tag name="KSO_WM_TEMPLATE_CATEGORY" val="mixed"/>
  <p:tag name="KSO_WM_TEMPLATE_INDEX" val="20201880"/>
  <p:tag name="KSO_WM_UNIT_LAYERLEVEL" val="1"/>
  <p:tag name="KSO_WM_TAG_VERSION" val="1.0"/>
  <p:tag name="KSO_WM_BEAUTIFY_FLAG" val="#wm#"/>
  <p:tag name="KSO_WM_UNIT_TEXTBOXSTYLE_GUID" val="{b183d980-ea22-43bf-a7d3-ed1708ab4b81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ISCONTENTSTITLE" val="0"/>
  <p:tag name="KSO_WM_UNIT_PRESET_TEXT" val="单击此处输入其他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mixed20201880_13*a*1"/>
  <p:tag name="KSO_WM_TEMPLATE_CATEGORY" val="mixed"/>
  <p:tag name="KSO_WM_TEMPLATE_INDEX" val="20201880"/>
  <p:tag name="KSO_WM_UNIT_LAYERLEVEL" val="1"/>
  <p:tag name="KSO_WM_TAG_VERSION" val="1.0"/>
  <p:tag name="KSO_WM_BEAUTIFY_FLAG" val="#wm#"/>
  <p:tag name="KSO_WM_UNIT_TEXTBOXSTYLE_GUID" val="{93cff96a-256d-4bc0-9fa6-bdf6d8bd9271}"/>
  <p:tag name="KSO_WM_UNIT_TEXTBOXSTYLE_TEMPLATEID" val="3133432"/>
  <p:tag name="KSO_WM_UNIT_TEXTBOXSTYLE_TYPE" val="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ISCONTENTSTITLE" val="0"/>
  <p:tag name="KSO_WM_UNIT_PRESET_TEXT" val="单击此处输入小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885_48*f*1"/>
  <p:tag name="KSO_WM_TEMPLATE_CATEGORY" val="mixed"/>
  <p:tag name="KSO_WM_TEMPLATE_INDEX" val="20201885"/>
  <p:tag name="KSO_WM_UNIT_LAYERLEVEL" val="1"/>
  <p:tag name="KSO_WM_TAG_VERSION" val="1.0"/>
  <p:tag name="KSO_WM_BEAUTIFY_FLAG" val="#wm#"/>
  <p:tag name="KSO_WM_UNIT_TEXTBOXSTYLE_GUID" val="{8455c07b-bf4b-4c98-8fa4-a9473311d79f}"/>
  <p:tag name="KSO_WM_UNIT_TEXTBOXSTYLE_TEMPLATEID" val="3132995"/>
  <p:tag name="KSO_WM_UNIT_TEXTBOXSTYLE_TYPE" val="5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ISCONTENTSTITLE" val="0"/>
  <p:tag name="KSO_WM_UNIT_PRESET_TEXT" val="单击此处输入小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885_48*f*1"/>
  <p:tag name="KSO_WM_TEMPLATE_CATEGORY" val="mixed"/>
  <p:tag name="KSO_WM_TEMPLATE_INDEX" val="20201885"/>
  <p:tag name="KSO_WM_UNIT_LAYERLEVEL" val="1"/>
  <p:tag name="KSO_WM_TAG_VERSION" val="1.0"/>
  <p:tag name="KSO_WM_BEAUTIFY_FLAG" val="#wm#"/>
  <p:tag name="KSO_WM_UNIT_TEXTBOXSTYLE_GUID" val="{8455c07b-bf4b-4c98-8fa4-a9473311d79f}"/>
  <p:tag name="KSO_WM_UNIT_TEXTBOXSTYLE_TEMPLATEID" val="3132995"/>
  <p:tag name="KSO_WM_UNIT_TEXTBOXSTYLE_TYPE" val="5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15.7"/>
  <p:tag name="KSO_WM_UNIT_TEXTBOXSTYLE_ADJUSTTOP" val="0_-13.55"/>
  <p:tag name="KSO_WM_UNIT_TEXTBOXSTYLE_ADJUSTHEIGTH" val="100_7.30000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880_13*i*1"/>
  <p:tag name="KSO_WM_TEMPLATE_CATEGORY" val="mixed"/>
  <p:tag name="KSO_WM_TEMPLATE_INDEX" val="20201880"/>
  <p:tag name="KSO_WM_UNIT_LAYERLEVEL" val="1"/>
  <p:tag name="KSO_WM_TAG_VERSION" val="1.0"/>
  <p:tag name="KSO_WM_BEAUTIFY_FLAG" val="#wm#"/>
  <p:tag name="KSO_WM_UNIT_TEXTBOXSTYLE_GUID" val="{93cff96a-256d-4bc0-9fa6-bdf6d8bd9271}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8.300003"/>
  <p:tag name="KSO_WM_UNIT_TEXTBOXSTYLE_ADJUSTTOP" val="0_-7.049999"/>
  <p:tag name="KSO_WM_UNIT_TEXTBOXSTYLE_ADJUSTWIDTH" val="100_16.3"/>
  <p:tag name="KSO_WM_UNIT_TEXTBOXSTYLE_ADJUSTHEIGTH" val="100_14.1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880_13*i*2"/>
  <p:tag name="KSO_WM_TEMPLATE_CATEGORY" val="mixed"/>
  <p:tag name="KSO_WM_TEMPLATE_INDEX" val="20201880"/>
  <p:tag name="KSO_WM_UNIT_LAYERLEVEL" val="1"/>
  <p:tag name="KSO_WM_TAG_VERSION" val="1.0"/>
  <p:tag name="KSO_WM_BEAUTIFY_FLAG" val="#wm#"/>
  <p:tag name="KSO_WM_UNIT_TEXTBOXSTYLE_GUID" val="{93cff96a-256d-4bc0-9fa6-bdf6d8bd9271}"/>
</p:tagLst>
</file>

<file path=ppt/theme/theme1.xml><?xml version="1.0" encoding="utf-8"?>
<a:theme xmlns:a="http://schemas.openxmlformats.org/drawingml/2006/main" name="Office 主题​​">
  <a:themeElements>
    <a:clrScheme name="碧海晴空">
      <a:dk1>
        <a:srgbClr val="000000"/>
      </a:dk1>
      <a:lt1>
        <a:srgbClr val="FFFFFF"/>
      </a:lt1>
      <a:dk2>
        <a:srgbClr val="97C3D2"/>
      </a:dk2>
      <a:lt2>
        <a:srgbClr val="7CBED1"/>
      </a:lt2>
      <a:accent1>
        <a:srgbClr val="51AECD"/>
      </a:accent1>
      <a:accent2>
        <a:srgbClr val="2EA0C3"/>
      </a:accent2>
      <a:accent3>
        <a:srgbClr val="7ACCB2"/>
      </a:accent3>
      <a:accent4>
        <a:srgbClr val="61B89D"/>
      </a:accent4>
      <a:accent5>
        <a:srgbClr val="1EAD92"/>
      </a:accent5>
      <a:accent6>
        <a:srgbClr val="038077"/>
      </a:accent6>
      <a:hlink>
        <a:srgbClr val="FCF1D8"/>
      </a:hlink>
      <a:folHlink>
        <a:srgbClr val="F0E4C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:customData xmlns="http://www.wps.cn/officeDocument/2013/wpsCustomData" xmlns:s="http://www.wps.cn/officeDocument/2013/wpsCustomData">
  <extobjs>
    <extobj name="C9F754DE-2CAD-44b6-B708-469DEB6407EB-1">
      <extobjdata type="C9F754DE-2CAD-44b6-B708-469DEB6407EB" data="ewogICAiRmlsZUlkIiA6ICIxODMyNTI0NDU0NDIiLAogICAiR3JvdXBJZCIgOiAiMjYyMjUzMjkxIiwKICAgIkltYWdlIiA6ICJpVkJPUncwS0dnb0FBQUFOU1VoRVVnQUFCSXdBQUFQaENBWUFBQUNibXpTbEFBQUFDWEJJV1hNQUFBc1RBQUFMRXdFQW1wd1lBQUFnQUVsRVFWUjRuT3pkZDNoVDFmOEg4SGQyUjdvWHBaTkthU2tneUpBaUcyVEovTEljREJGd1ZCQVJVVlFFRVJRQldUSmtPSmppQWhFRVdZTHNMYktockpaU0tLdDdaZWYzUjMrNU5tM1MzUVRhOSt0NStwaWNlKzY1bjRSU3lidm5uQ3N5R28xR0VCRVJFUkVSRVJGUnRTSVNpVVRXam9sdFdRZ1JFUkVSRVJFUkVUMzZHQmdSRVJFUkVSRVJFWkVaQmtaRVJFUkVSRVJFUkdTR2dSRVJFUkVSRVJFUkVabGhZRVJFUkVSRVJFUkVSR1lZR0JFUkVSRVJFUkVSa1JrR1JrUkVSRVJFUkVSRVpJYUJFUkVSRVJFUkVSRVJtV0ZnUkVSRVJFUkVSRVJFWmhnWUVSRVJFUkVSRVJHUkdRWkdSRVJFUkVSRVJFUmtob0VSRVJFUkVSRVJFUkdaWVdCRVJFUkVSRVJFUkVSbUdCZ1JFUkVSRVJFUkVaRVpCa1pFUkVSRVJFUkVSR1NHZ1JFUkVSRVJFUkVSRVpsaFlFUkVSRVJFUkVSRVJHWVlHQkVSRVJFUkVSRVJrUmtHUmtSRVJFUkVSRVJFWklhQkVSRVJFUkVSRVJFUm1XRmdSRVJFUkVSRVJFUkVaaGdZRVJFUkVSRVJFUkdSR1FaR1JFUkVSRVJFUkVSa2hvRVJFUkVSRVJFUkVSR1pZV0JFUkVSRVJFUkVSRVJtR0JnUkVSRVJFUkVSRVpFWkJrWkVSRVJFUkVSRVJHU0dnUkVSRVJFUkVSRVJFWmxoWUVSRVJFUkVSRVJFUkdZWUdCRVJFUkVSRVJFUmtSa0dSa1JFUkVSRVJFUkVaSWFCRVJFUkVSRVJFUkVSbVdGZ1JFUkVSRVJFUkVSRVpoZ1lFUkVSRVJFUkVSR1JHUVpHUkVSRVJFUkVSRVJraG9FUkVSRVJFUkVSRVJHWllXQkVSRVJFUkVSRVJFUm1HQmdSRVJFUkVSRVJFWkVaQmtaRVJFUkVSRVJFUkdTR2dSRVJFUkVSRVJFUkVabGhZRVJFUkVSRVJFUkVSR1lZR0JFUkVSRVJFUkVSa1JrR1JrUkVSRVJFUkVSRVpJYUJFUkVSRVJFUkVSRVJtV0ZnUkVSRVJFUkVSRVJFWmhnWUVSRVJFUkVSRVJHUkdRWkdSRVJFUkVSRVJJOHh2VjV2N3hLb0NwTGF1d0FpSWlJaUlxS3FidUhDaFRoOCtEQWlJaUxnNys4UFIwZEhLQlFLNFVza0VsazhUNmZUUWFmVEFRQzBXaTBNQmdOME9oMzBlajAwR28zd1g2MVdLencybmFQUmFNejY1RzgzR0F4bWJRQ2dWcXVGNnhxTlJtZzBHb3MxbWVvb0Q1RklCTGxjWHVwakFDQ1JTQ0NWV3Y0b0t4S0pvRkFvcko0cms4a2dGcGR2M29SZXJ4ZmVzNEx0V3EyMjFPUGxyOW4wMmt4Zk1wa01NcGtNY3JsYytESjl2NmpWYW1SbVppSWxKUVhKeWNuWXNtVkx1VjRYVVVFaW85Rm90SGNSUkVSRVJFUkVWVmxvYUNqYXRHbURzMmZQSWlFaEFWbFpXV1VLRndveWhTdGlzUmh5dVZ3SUdreVBUV0ZEL25hSlJBS1pUQ2FFRTZZeFJDS1J4YkNtcUlDbUltZzBHaFQzc2RSU1NGVlVRRk5VNEZYVXNkSXl2VytXV0F1dThnZHpKcWJYWnpRYW9WYXJoUnJ6QjM4YWphYlF1VXFsRWg0ZUhoQ0pSRGg3OW16NVh4QlZPeUpyMzhEZ0RDTWlJaUlpSXFKSzUrUGpnOVdyVjl1N0RLcWkrdlhyWis4U3FBcmlIa1pFUkVSRVJFU1ZUQ2FUSVNjbng5NWxVQldrVnF1NWh4RlZDZ1pHUkVSRVJFUkVsY3pmM3grM2I5KzJkeGxVQlNVbUpzTGYzOS9lWlZBVnhNQ0lpSWlJaUlpb2t2bjQrT0Rldlh2MkxvT3FvRHQzN3FCbXpacjJMb09xSUFaR1JFUkVSRVJFbGN6VDB4TXBLU24yTG9PcW9BY1BIc0RUMDlQZVpWQVZ4TUNJaUlpSWlJaW9rcm01dVNFOVBkM2VaVkFWbEp5Y0REYzNOM3VYUVZVUUF5TWlJaUlpSXFKS3BsUXFrWm1aYWU4eXFBcTZmLzgrWnhoUnBXQmdSRVJFUkVSRVZNbWNuWjBaR0ZHbHVILy9Qcnk4dk94ZEJsVkJESXlJaUlpSWlJZ3FtWk9URTdLeXN1eGRCbFZCU1VsSjhQWDF0WGNaVkFVeE1DSWlJaUlpSXFwa25HRkVsU1VwS1FsK2ZuNzJMb09xSUFaR1JFUkVSRVJFbGN6RnhZV0JFVldLckt3c09EazUyYnNNcW9JWUdCRVJFUkVSRVZVeVYxZFhwS1dsMmJzTXFvSU1Cb085UzZBcWlvRVJFUkVSRVJGUkpYTjFkVVY2ZXJxOXk2QXFKajA5SGU3dTd2WXVnNm9vQmtaRVJFUkVSRVNWek1YRkJSa1pHZll1bzFTeXMzS2hWbXR0ZXMwUlF6L0hUei9zS25IL3lSOHR4NDV0Unl1eG9rZGJVbElTYXRTb1llOHlxSXFTMnJzQUlpSWlJaUtpcXE2aTlqQ2FNM01kUHBtNHZOempaT24yRnR2SHo3MGJCZzN0aW1YZmYyRFdQblh5ZHpoeDdDSm16Qm1GZXZYRHpJNTl1Mnh6aWE0dmswbnc4dkR1aGRwL1hyY0xYdDV1ZUdGUXB4S05NM2ZXT3VoMGVuVHBGbDJpL2dDZ2xMWXJjVjlMQ3I1M3BRbTRDbkoxYzhaelBaNHA4L2wzNzk3bGh0ZFVhUmdZRVJFUkVSRVJWVElIQndlb1ZLb0tHMi8rNG5GbXp3MTZQWktUTStEajYxSGtlYnQzSHNjZm13Nlc2OW85ZXJmQ1h6dU80NWttSS9IS3F6MHhaZHBJdUh1NEFBREdqcHBib2pHY25SMHNCa1lGcmY5NVQ3Rjlyc1ltRk5uUHlkbWhVQ2d6NmRNUitGKy90c1VYbXMrM3l6Zmo2d1hyQzdXUGZQbnpVbzJUWDNoRVVMa0NvL3YzNzhQWDE3Zk01eE1WaFlFUkVSRVJFUkZSUGxldlhzV1BQLzZJczJmUDR1SERoeFV5WnFOR2pTcGtISk9Sci9jeWUvN2xGMnV4Nkt0ZmNmRFljdFI2b3FiVjg5TFRzc3dDbzV3Y0ZSSVQ3bHZ0bjVHZWhTdVhFOHphbE02T1dMYmlRL3p4K3dITW1yNEdjcmtNcythT0JtQSsrMmJuOW1QbzIyTUNWcXlkaEFFdmRMUTR2bExhRGg5TkhvYVBKZyt6ZUh6WW9LbFdhelBadHZVSXRtMDlZdlY0Y0loZm9WREdyNFluNmtRR0Z6dDJmbDVlYmhiYlkrTi9MZFU0K2NsazVmdElmdi8rZlhoN2U1ZHJEQ0pyR0JnUkVSRVJFUkVCeU1qSXdOdHZ2NDFWcTFiQmFEVGF1NXdTTzNMb0hLWlBYWWxhVDlTRVZxc3JGUEFBZ0xlUE96eTlYQXUxLzNQaU1ycDFIR3QxN0Q4MkhiUTZJK25NcGJYb042QTlRbXI1V3p6KzYwKzc0ZVRrZ0c3ZFc1VHdsUlJXM05JNXBiUWR4b3g3SHRObnhaUnEzSHQzVXl5K1QwVkpUcmE4YVhsQW9FK3B4cWxJeWNuSmlJcUtzdHYxcVdwallFUkVSRVJFUk5YZWd3Y1AwTEZqUjV3N2Q2N1NycUZRS0tCU3FlRGc0RkJoWTE2N2Nnc3ZEWmdzQkVXTjZ3KzEyRy95MUJGNC82TWhoZHJyMVEvRHI1dStzSGpPZ040Zm9sMkh4aGoxOWdDejl2VS83OEhQNjNiQnpWMEpieC9MZCtqS3psYmhqMDBIMGE1RFl5UW5aeUE1K2I4TnZ5VVNNUUtEU3JhTUt2bGhPZzRmS3ZyUDVNYTF4Q0tYMmZYczNhcFEyN1JQdnNPMFQ3NHJVUTJQc3ZUMGRMaTZGZzRDaVNvQ0F5TWlJaUlpSXFyV2REb2QrdlRwSTRSRlVxa1VyN3p5Q3FLam94RWFHZ3F4dVB3M2wzWjNkOGVJRVNPUW5aMWRZWUZSN0tXYjZOSGxYYVNsWnFMUlUzV3diZmM4dUxnNkM4Y1RidDVEejY3dkFvRFYvWUk4dlZ5TG5BRVVFT2hiNlBpQmZhY0JBRzd1U3F2bi9iQnFHN0l5Yy9EbmxzUDRjOHRoczJPK2ZoNjRjWHRqMFMvdS8xMjhFSWNYKzMxY1pKOHRtdzloeStaRFZvOWJtcVcwYU5sN0dEYml2L2NrUGk0Smx5N0dtNzNXM0Z3MTl1NDVoU1pOSStIclYvVGVVUGFTbFpVRnBkTDZud05SZVRBd0lpSWlJaUtpYW0zRmloVTRmRGd2MVBEejg4T3VYYnZRb0VHRENyK09rNU1UY25KeTRPWGxWZTZ4N3QxTlFjYzJveEVXVmhPN0R5ekd1TGZtb1VPclVWanoweFJFUm9WaTQvcTllSHZVWE5TSkNNYVA2NmNWdXhsMmFhU2xac0xKeWNIcS9qc0dnd0dMRjI3QWt3MXI0OVBwcjVrZGUrK2RoUkNMUlNXK1ZzdldUK0poMWs2cng3MlZuVEhxN2Y3NDlQUFhyUFlwaWEyYkQySEN1NHZNd3FYNzkxSXhvUGVIK0hIRFp4Wm5LWDAxNStkeVhUTy96dDJhbzI1VWFLblB5OG5KZ1pPVFU0WFZRWlFmQXlNaUlpSWlJcXJXRml4WUlEeis2cXV2S2lVc0F2SUNvK3pzN0FvWnk2K0dKMWF0bTR5V3JSdkN3VUdPSHpkOGhra2ZMa09MSmlOUk55b1VGODdmd1BzZkRjR0VpVU1obFVvcTVKb21hYW1aUmM0dSt1bUhYYmgrTlJHcjFrMUdweTVQQyswcWxRYUpDZmZ3MHBBdUpiNldXQ3lHZzRPOHlENFNpYVRZUGdXSlJFRDdaMkp3NHZnbHMzYWx0RjJodmdWbk9KbENwWWtUbHBUcW1rWHg4bllyVTJDa1ZxdWhVQ2dxckE2aS9CZ1lFUkVSRVJGUnRaV1ltSWp6NTg4REFCd2RIZEcvZi85S3UxWkZCa1lBMExGVE02aFVHdXo3K3hSMmJEdUd6UnYzUTY2UVFlbVNOK05rM1pvZFNMaDVENDJiUktCZWd6QThVVHZBN1B4clYyNWh4N1pqUlY3ajhzVjRMUDdLL0ZieUZ5L0dRNmZUQysxaHRRT0VwVndxbFFaVEozK0h1bEdoNk43TGZGYk83bDBub0ZKcDBMbGJkSWxlbjZYd3hwSUZjMy9HZ3JsRnovWjVtTFhUTEZRU2k4Vlk5ZU1VcUhMVkFJQjFhM2RnOW93ZmNPcjhhcUhQblRzUDBhUHpPTXhkOERiYWRXaFNhTXppTnVRR2dLZnFEY0hWMkZzbDZsc1dHbzBHTXBtc1VzWW1ZbUJFUkVSRVJFVFYxcTFidDRUSGRldldoVVJTc2JOeDhxdkl3R2piMWlPWVBlTUhuRDRWQzdGWWpQWWRtMkRTcHlQUXEwOXJPQ3NkOGVCK0tyWnNQb1NkMjQ3aTA4bmZJaU05RzYzYU5FU25MczJGTVU3L2V4VVQzbDFVNUhYK09Ya1ovNXk4YlBHWTZkeCtBenNJZ2RITXoxY2o4ZFo5L1BETFZQVHFPaDdQZG00bWJMYTlkdVUyZUhpNm9rdTM1aGJISytqYlZST3RIanR5NkJ5K1c3NFpJcEVJdGVzRVlzSkhsamY3TnBITDh6NzZhclU2QUhrYmJ3ZUgrQW5IZlh6eWx1elZpUXdXMmhUL0h6RDVCL2lZdFZ1emR0VjI5T3JUR3E1dXprWDIrMlBUUWJSNHByN1ZEY05MUTZmVFZjZ2VXMFNXTURBaUlpSWlJcUpxUzYxV0M0OWRYRndxOVZxT2pvN0l5Y21wa0xHZWFsd0gwYy9Vd3djZkQwV3JOZzB4N1pQdnNlTGJMVGl3N3pUQzZ3U2hUbVF3V3JkcGlDSER1a0VrRXVIQytSdFFPanRpNDRaOXdoajluKytBL3M5M3NIb05wYlFkQmczdGltWGZmMkMxVDZCUFR5Z1VlVE5jVHA2NGhMbXoxcUY3ejVibzNxc2x0djk1QkZNbmY0ZWtwR1M4T2JvZi90eHlHTys4OTZMVnZZOEtlbUZRSjR2dHg0NWV3TGd4ODlFOHVoNEdEK3VHTVRGekVGVy9GcDVzV0Z2b2s1dXJ4dlNwSzFHenBqZGkzdW9udEp0bUZLVWtaK0RLNVFTaC9jR0RWQUF3YTd0ejV5RUFJT24yQTdOMnVVS0cwRnIrWmpYOXZmc2Z2REZpQnVMajd1RGpLY090dnFZTDUyOWc4TUM4cFlSLzdKZ0RpYVI4WVk5ZXI0ZElWUEk5b1loS2c0RVJFUkVSRVJHUkRaZzJ2YTRJTmZ5OThQbk1HT0Y1azZZUk1CcU51SGJsRmc3c1A0MzRHMGt3R28xWXVIUThYaG5ad3l4TXFVaGFqVlpZNm5YMDBIbTR1RHBqN3NLeGtFb2xXUEx0QkhoNnVlS3JPVDlqd3k5NzRPQ293T2kzQjVUcmVyOXYySWZYWHZrQ2tYVkRzSDd6RjNCelYyTFo0bzE0WjlRODdOaTdBRktwQkpzMzdzZUg3MzJObS9GMzBhcE5RN3p5YWsraHh1VGtEQURBQitNWDQ0UHhpd3VOMzdoKzRabEs0OFo4WmZZOFBDSUkvMTVZSXp4WHE3VVlOMlkrZ29MOThNNTdMeFZaZjczNllaZys2MDFNZUhjUkprNVlnaG16UjVYNlBjalBZRENVNjN5aW9qQXdJaUlpSWlJaXNvR0szc01JQVBiOWZRcHBxVm1vRXhtQ3J0MmZnYk96QXdBZ08xdUZpeGZpRUJGUi9GS3FzaklhamNqTjFjRFJLVy9UNVZkZTdZazZrY0VJQ1BRUitudytNd2IzN3FiZ3B4OTI0WXN2M3l6ek1xenNyRnhNL0dBcHZsMjZDUUN3ZGRkY3VMam1MZjFhL00xNzZOaHFGRjRmUGdQeGNVazRkdVE4Mm5Wb2pLWGZmWURXYlJ1WmpaTjQ2ejRBNE9DSjVXajBWQjJzL0c0clJyLytKZTZsYllPejBoRkxGbTdBRjUrdHd0RlQzNk5tZ0xkd25zRmd3TWIxZS9GY3o1WndkRFRmWkhybTU2dHhOZllXZnQ3NHVmRCtGMlhVMi8xeDhzUWxMSnIvSzU1dUhvVytBOXFYNlQzSlh4dFJaV0JnUkVSRVJFUkVaQU1WdVNUTlpNSGNYN0JyeDNFaE5QQ3I0WW5hNFVHb0d4V0N1bEcxa0pPZGk3cFJ0ZURyNTFHaDF3WHlsbGNaREFaaC94OW5ad2QwN21xK1A5SFpNOWV3WmZNaHRHalpBRytPS2J5aHVMT3pRNUZMMUF3R0EzNWU5eGVtZlB3Tjd0eCtpSWk2SVlpOWRGTUlpd0NnU2ROSWZEbnZMYnp6MW53b1haeXdjKzhDUE5QcVNZdmpYYm9RQndDb1dkUEg0dkZYWS9yZzUzVi9ZZkRBeWRpOGZUYWNsWTdZdlBFQXBrOWRpUXZuYjJEcTlOY3c3djMvWmhHZE9KNjNESzluNzFibzNyT2wxZGRSMEtKbDcrSGMyZXNZOWZwc1BOVWtBclhDYXBiNDNQeEVJaEdNUm1PWnppVXFEZ01qSWlJaUlpSWlHM0J3Y0VCdWJtNkZqcm5oanhuUWFMUzRHWGNYc2JFSmlMMTBFeGZPMzhEaGcrZXc4cnV0ME9uMDZQVy9ObGozNjlSeVhTY3pJeHY5ZTMrRW9HQmZ1TG9wSVJJQld6Y2Zna2drUW1jcm0xai9jL0l5L3RmOWZiaTRPR0hOVDFNczd0ZHpMMzI3eFhPMVdoM1dydHFPaGZOL3daWExDUWdNOHNYdmY4N0MrYk0zTE43T3Z1K0E5c2pJeU1FbkU1ZGo0dnRMTUhmUk8zaXFjWjFDL1k0ZXVRQWZYdytyQVpwVUtzR2FuNmVnWSt0UjZOcGhMRFFhTFM1ZWlFT3JOZzJ4WXUwazlPN2JSdWlia1o2TjRVT213ZDNEQlF1V3ZHdHhQR3VjblIydzlxY3BhQlA5Qm9hOU5CVi9IVmhVNHIyZDhoT0pSSnhoUkpXR2dSRVJFUkVSRVpFTnlPVnlhTFhhU2hoWGh2Q0lJSVJIQktGSHIvOW11YWhVR3B3OWN3MmVIdVhmek52RjFSblpXYm5ZL3VkUjVPYW9ZRFFDQVVFK1dQcmRCSXY3STYzL2VROUd2VFlMVHM2TzJMcHpMbXI0ZXhWN2pkU1V2UDJGeEdJUnBGSUpMbCtLUjBMOFhZeDcveVZNK0dnSW5KV09PSC8yaHRBL0t6TUhtMzgvZ05Vci9vUldvOFB1ZzR0Uk96d1FiNzQyQzIyYXY0NU9YWjdHUzBPNm9GMkh4dkQyY1lkR284WE83Y2ZRdHYxVFJkYVJuWldMclR2bm9XK3ZDWWk3Zmdldnh2VEJqTm1qaE0yOVRjYVBYWUM0NjNld2J2MDArUGdXRHFEMGVnTlNVekt0YmtvZEdSV0syVitOd2FRUGwrRktiQUxxMVE4cjlqMnloSUVSVlJZR1JrUkVSRVJFUkRaUWtiTkJsTkoyRlRKT2FSdzhzYnpZUHVscFdmand2YSt4ZXNXZmVDSThFQnMyZllIYWRZS3M5djlnL0dJazNVbUdrNU1DWjA5ZkF3Q0VodnBESkJKaDVwelJHRDloa0ZrWWs1NmVCUUFZTkhBeWR2eDVGQ3FWQmpVRHZQSG1XM25MM1hyM2JZTldiUnJpaTg5V1ljM0tiZGk1L1JpY2xZNjRsckFlR3pmc1EycEtCZ2ErMEZFWXovVG5jZlRJZWV6ZWRSS2JOKzVIZW5vMmJ0M2ZqQU5IbCtHOWR4YmlteVcvWThNdmU5QzNmenQwNk5RTWpaNnFnNkJnWDN3MjR3MDBlN291ZXZWcExZejMxaHV6OGVCK0toeWRISEQ5YWlJZVBraERyU2VzTHpjYitzcHo2TlduTmR6TEdPcEpKQkxvOWZveW5VdFVIQVpHUkVSRVJFUkVObUEwR2l2c0Z1anpGNDhyMDNtN2R4N0hINXNPVmtnTmx1emFjUnhyVjIxSDc3NXRzR2pwZUhoNHVoYlpQek1qQnh0KzJRTUFrRWpFYU51K01RWU43U0ljTHpoelovL2Vmd0VBZiswOGdYNERPMkRRMEM1bzFhWWh4T0wvbHJ0NWVidGg5dnd4K0dUcUNHelpmQWhxdFRidjdtMWYvb2lnWUQ5MDYvR00wUGVmRTVjQkFMMjd2UWNuSndjODIrVnA5UG4vWldmdUhpNzRadVZIZUhOTWYzdzE1eWVzWGJVZDN5N2JqTnAxZ25Eb3hEZnc5ZlBBcXpGOXpPcExUOC9HbHMySGhPZFBoQWZpcTJMK3JNb2FGZ0dBVkNwbFlFU1Zob0VSRVJFUkVSR1JEUmdNQmtna2tuS04wYlY3TlB4cWVHTHd5MTNMZEg2TGx2WFJ2VmVyY3RWUWxQN1BkMEQ5Qm1HSWpBb3RVZi9GeTkvRDR1WHZsVGhNbXpsM05QNDlHWXNYaDNRcDlvNWtMcTdPZUhGd1orSDVqTm1qa0pPZGE3WlhVTXZXVCtMeXhYaThNYm92bnV2WjB1S1lUeld1ZzVVL1RFWldaZzcyN3p1TmtOQWFWcSs5K3NkUHNQS0hTVEFhQVpFSVprRldaWkJLcFpXeXpKRUlZR0JFUkVSRVJFUmtFM3E5SGpLWnJQaU9SYWhYUDZ6TWU5MlU5dndzM2Q0eVhhT2tZVkYrSloxNTFhUnBKSm8walN6MStBRFE5Ym5vUW0wdkRlbUNsNFowc2RDN01LV0xFNTdMTnp2Sm1zb09pZktUeStYUWFEUTJ1eDVWTDdiN1RpWWlJaUlpSXFyRzlIcDl1V2NZRWVXblVDZ1lHRkdsWVdCRVJFUkVSRVJrQTd5YkZWVTBoVUlCbFVwbDd6S29pbUpnUkVSRVJFUkVaQU5pc1JoR285SGVaVkFWb2xBb29GYXI3VjBHVlZFTWpJaUlpSWlJaUd4QUpwTngrUkJWS0FaR1ZKa1lHQkVSRVJFUkVkbUFvNk1qY25KeTdGMEdWU0VNaktneU1UQWlJaUlpSWlLeUFUYzNONlNscGRtN0RLcENlSmMwcWt3TWpJaUlpSWlJaUd6QTE5Y1g5KzdkczNjWlZJWElaRExvZERwN2wwRlZGQU1qSWlJaUlpSWlHd2dKQ1VGOGZMeTl5NkFxeEdBd1FDUVMyYnNNcXFLazlpNkFpSWlJaUlpb09nZ0xDOE9sUzVjUUhoNE9nOEZnZGt3bWswRXFsVUlxbFVJbWt3bGZDb1ZDZUN5VlNpR1JTQUFBRW9rRVlySDU3Ly9GWWpHazBySi94Sk5LcFlYR3RFUXNGZ3QxV0RvM2Z4MVNxUlFpa1FnaWtRZ3ltY3lzYi83WFlLMTJtVXhXNWtERWRHMXJMSTF0YWhPSlJFSTlFb25FN0VzbWs1azlMdmhuSnBQSklKZkxvVkFvb0ZBb2hOZHBHaGNBakVhajJaZGVyNGRHbzRGV3E0VkdvNEZPcDROT3A0TlVLb1ZTcVlTTGkwdWg5eHdBZERxZDhMNFNWVFFHUmtSRVJFUkVSRFlnazhtd2YvOStwS1NrbUFVVldxMFdCb01CV3ExV0NBelVhclh3Mk5TdTFXcGhOQnFoMVdxRmMzVTZYYUh3eVRTbTBXZ3MxSzdYNnkzMkwrcWNndTE2dlI0cWxjcnN1VjZ2QjVBMzQ4VzBSRXFuMDhGb05BbzFtdnFaYXNoZmUvNXJtTTR6eVQ5bWFWaDdiL0svcnFKZXErbXhxVjZEd1FDajBTZzhOcjJtNGtpbFVzamxjck9BTFAvNU9wME9lcjNlNG50djR1RGdnTHAxNjJMbHlwVjQ4c2tuaFhaVGVFVlVHUmdZRVJFUkVSRVIyVWlEQmczc1hRS1ZVZjdaUUtiZ1NLL1hRNnZWUXFmVG1RVjhwdEJQbzlGQXBWSUpzNGJ5azBna1FwaFU4TXMwMjB5bjB5RTdPeHNHZ3dGK2ZuN3c5ZlUxRzJQSWtDRndjSEN3NWR0QTFRZ0RJeUlpSWlJaUlxSmltSmFVbFdUWm5xMEVCUVhadXdTcXdoNmQ3M1FpSWlJaUlpSWlJbm9rTURBaUlpSWlJaUlpSWlJekRJeUlpSWlJaUlpSWlNZ01BeU1pSWlJaUlpSWlJakxEd0lpSWlJaUlpSWlJaU13d01DSWlJaUlpSWlJaUlqTlNleGRBUkVSRVJJOC92VjZQM056Y1FtMDVPVGxXenpFYWpjakp5WUhCWUtqd2VzUmlNWnljbkNBU2lZcnNwMVFxaSswREFJNk9qcEJJSkJWVkhoWGgrKysveC9EaHcrMWRCaEZSdGNmQWlJaUlpTWhHdEZvdEZpMWFoRm16WmtFaWtTQWlJZ0wxNjlkSFFFQUFuSjJkb1ZRcTRlRGdBR2RuWnlnVUNzamw4aUxITXhxTnlNN09odEZvRk1aWHFWUUFBTFZhRGExV0M1MU9oOXpjWENHOE1SZ013am5aMmRrd0dBekl5Y2tSam11MVd1VG01a0tuMDBHbFVoWHFielFhb1Zhcm9kRm9oUDlTSG9sRUFpY25wMkw3T1RnNFFDYVRWVW9ObVptWlZvK1ovcXhOM3kvbElaZkxvVkFvQUFBaWtRaE9UazRRaThXUXlXUndjSEFRM2d1NVhBNjVYQTZsVWdtWlRBWkhSMGM0T1RsQklwRUkzM09abVpsSVNrcENXbG9hRkFvRnJsNjlpb0VEQjBLcFZKYTdUaUlpS2pzR1JrUkVSRVEyY3Zic1dZd2JOdzRpa1FoR294RzNiOS9HbmoxNzdGMFdWUkM5WGw5a1lHTlNrajZQT28xR1l4WVdabVJrVk5qWUlwR28yTENVaUlncUh3TWpJaUlpSWhzeHpjaFlzV0lGREFZRHpwNDlpOU9uVHlNdUxnN3A2ZW5Jek15RVhxK3ZsR3VMUkNJNE9EaEFLcFVLczBDa1Vpa2NIUjBobFVyaDRPQWd6Qm94ellBeHpYSXlIVGYxQnlETUVpbjRHSURWbVNIT3pzNFFpMjIvaFdacGw3NlpabE1WZGF5NFdUcW1XVnRGTWMzU3Fpd2xtY2xVVkovaTNyZjhyMUdyMVVLdFZzTm9OQ0lySzBzNFY2UFJJRGMzVjVpOVptbUpvbEtwUkkwYU5lRG01b2JrNUdTY09YTUdVaWsvcGhBUjJSdC9FaE1SRVJIWmlMKy9QMFFpRWR6YzNOQ25UeDk3bDBQMHlQbnp6ei94eGh0djJDVllKQ0lpYy94SlRFUkVSR1FqbnA2ZWNIZDN4OFdMRisxZEN0RWo2Y3FWSzZoUm80YTl5eUFpSWpBd0lpSWlJcklaa1VpRTRPQmdYTHQyemQ2bEVEMlNybHk1Z3VEZ1lIdVhRVVJFWUdCRVJFUkVaRlBCd2NHSWk0dXpkeGxFajZTclY2OGlORFRVM21VUUVSRVlHQkVSRVJIWlZFQkFBRzdkdW1Ydk1vZ2VTVGR1M0VDdFdyWHNYUVlSRVlHQkVSRVJFWkZOK2Z2NzQ5NjllOFhlWll1b3V0SHI5VWhLU2tKZ1lLQzlTeUVpSWpBd0lpSWlJcklwYjI5djVPYm1Jak16MDk2bEVEMVMwdExTb0ZhcjRlM3RiZTlTaUFyUjYvWDJMb0hJNXFUMkxvQ0lpSWlvT3ZIMDlJUmVyMGRhV2hwY1hWM3RYUTdSSStQQmd3Y3dHQXp3OHZLeWR5bVZZdUhDaFRoOCtEQWlJaUlRRUJBQVoyZG5PRG82d3NIQkFTS1J5S3l2VnF1RlhxK0hUcWVEWHErSFdxMkdScU1SdnZJL1Y2bFVoZHEwV3EzUVpqQVlvTlZxQVVBWU16K05SbFBxR1k4S2hhSkViUktKQkZKcDRZK2NEZzRPaGRwa01obkU0cExQWnpBYWpkQm9OR1p0cHZldE9HS3hHSEs1SEdLeEdES1pEQXFGQWpLWkRBNE9EbkJ3Y0lDam95TVVDZ1cwV2kzUzA5T1JrcEtDNU9Sa2JObXlwY1QxRVZVRkRJeUlpSWlJYk1qZDNSMEFrSnFheXJ0QkVlVno1ODRkaUVTaUtoc1l6Wmt6QjIzYXRNSHZ2LytPdUxnNFpHVmx3V0F3bEdvTWlVUWlCQndLaFFKeXVkenNjY0V2c1ZnTUp5Y25BT2FCamxRcWhVUWlLZGZyc1JRK21SUU1vVFFhamRsclZhbFUwR3ExaFY1L1VXTmFJeEtKSUpmTGkyMHJXRk5hV2hxTVJpUFVhclVRc0tsVUt1SEwxRmVwVk1MRHc2TlFxRWRVSFRBd0lpSWlJckloTnpjM0FFQjZlcnFkS3lGNnROeStmUnR5dVZ3SVZhc2FIeDhmckY2OTJ0NWxVQm4xNjlmUDNpVVEyUnozTUNJaUlpS3lJUmNYRndCNXY5MG1vdjhrSmliQ3k4c0xNcG5NM3FWVUNwbE1ocHljSEh1WFFXV2dWcXU1aHhGVlN3eU1pSWlJaUd4SXFWUUNBREl5TXV4Y0NkR2pKU0VoQVRWcjFyUjNHWlhHMzk4ZnQyL2Z0bmNaVkFhSmlZbnc5L2UzZHhsRU5zZkFpSWlJaU1pR2xFb2xSQ0lSbDZRUkZWRFZBeU1mSHgvY3UzZlAzbVZRR2R5NWM2ZEtmMjhTV2NQQWlJaUlpTWlHbkp5Y0lKVkt1U1NOcUlDYk4yOGlLQ2pJM21WVUdrOVBUNlNrcE5pN0RDcURCdzhld05QVDA5NWxFTmtjQXlNaUlpSWlHM0owZElSY0xrZHFhcXE5U3lGNlpCaU5SaVFtSmxicHdNak56WTB6Q3g5VHljbkp3ZzBMaUtvVEJrWkVSRVJFTmlRU2llRG01c2JBaUNpZmxKUVVaR1JrVk9uQVNLbFVJak16MDk1bFVCbmN2MytmTTR5b1dtSmdSRVJFUkdSam5wNmVTRTVPdG5jWlJJK01temR2d21nMFZ1bkF5Tm5abVlIUlkrcisvZnZ3OHZLeWR4bEVOc2ZBaUlpSWlNakdQRHc4R0JnUjVYUHo1azBBUUVoSWlKMHJxVHhPVGs3SXlzcXlkeGxVQmtsSlNmRDE5YlYzR1VRMng4Q0lpSWlJeU1ZOFBEeTRKSTBvbjRTRUJDZ1VDdFNvVWNQZXBWUWF6akI2ZkNVbEpjSFB6OC9lWlJEWkhBTWpJaUlpSWh0emQzZG5ZRVFXR1F3RzZIUTZlNWRoY3drSkNmRHo4NE5jTHJkM0taWEd4Y1dGZ2RGaktpc3JDMDVPVHZZdWc4am1HQmdSRVJFUjJaaWJteHN5TWpKZ01CanNYWXJOTkduU0JKR1JrVmFQejVneEE5dTJiYk5oUmZieDhzc3ZReXFWV2owK2RPaFF5R1N5UXUyREJ3K0dTQ1FxMFRWYXRXcUZRWU1HRmR1dlU2ZE82TjI3ZDRuR3JHeTNidDFDUUVDQXZjdW9WSzZ1cmtoTFM3TjNHY2I3aWQ0QUFDQUFTVVJCVkZRRzFlbG5OVkYrMXY5dlJVUkVSRVNWd3QzZEhkbloyZEJxdFZBb0ZEYTdia2tEaDVLS2lJakE1Y3VYUzlRM05qWVcyZG5aRm85ZHVuUUpVNlpNZ1ZxdHh2RGh3ekZ2M2p5NHVycGE3RnVScjhGb05KbzlMeXJRS3EwTEZ5NUFJcEVVYXRmcjlkRHI5UlYySFVzT0hUcUVodzhmRnR2ditQSGpWdDluVzB0TVRFUmdZS0M5eTZoVXJxNnVTRTlQdDNjWlZFcnA2ZWx3ZDNlM2R4bEVkc0hBaUlpSWlNakczTnpjWURRYWtaR1JBUjhmSDV0ZVd5NlhvMWF0V3VVZUp6WTJ0Z0txeVZPM2JsMGNQMzRjTDd6d0FyNy8vbnZzMmJNSGE5YXNRYXRXclN6MjkvZjN4MHN2dlZUbTY2MVlzUUlwS1NtRjJpdnlOUlVNbzZ4SlNFakE1TW1UaGVkSGpod0JBQXdiTnN5c243WDJsU3RYbHJsR3ZWNWY0U0ZpV2QyK2ZSdFBQLzIwdmN1b1ZDNHVMc2pJeUxCM0dhV1NuWlVMcVV3S2hhTHdyTGVpSE5oM0doczM3TVBjQlc5YjdYUHFuMWg4TmVkbnpGODBGaDZlWlE4dWp4KzdDRjlmRDRUVzhpL3pHRVZKU2txcTBudHJFUldGZ1JFUkVSR1JqYm01dVFISSs4MjFyUU9qV3JWcVdad1Z0SHIxYXV6Y3VSTlRwMDVGV0ZoWXNlTlVkTkR3NUpOUDR1VEprNGlKaWNIcTFhdlJ1M2R2M0xoeFEzaXY4Z3NPRHNiczJiUExmSzB0VzdaWURJeEtHdkpVcFBUMGRLeGZ2MTU0cmxhckFjQ3NyYWoyOGdSR09wME9Zckg5ZDZqUWFyVjQ4T0JCbGY5UVhsRjdHTTJadVE2ZlRGeGU3bkd5ZEh1TDdlUG4zZzJEaG5iRnN1OC9NR3VmT3ZrN25EaDJFVFBtakVLOStvVi9YcHc5ZlEzTHY5NW9GaGhwdFRxYy92Y3FOdjIyRDFLcEJFMmExY1dHWC9aZzhxZkRrWnBpL3I2RTFQS0hSRkt5NzgwT0xkL0VpTmQ2NGF1dng1V29mMm5kdlh1WEcxNVR0Y1hBaUlpSWlNakdUQ0hJb3pMYjROeTVjNGlKaVlHZm54OWtNcG5WZlZZa0VnbGNYRndzSG91TGkwTzNidDJzWGlNbkp3ZEE4Y3UrZHUvZWpXYk5tcUYyN2RvV3c2S3Fwa0dEQm1hM1doODhlREIrK09HSFFyZGZ0OVplVW1QR2pDa1VrbWswR2p4OCtCQ0RCdzh1MUgvdDJyVmx1azVacEtXbFFhVlNWZmtQNVE0T0RsQ3BWQlUyM3Z6RjVnR0pRYTlIY25JR2ZIdzlpanh2OTg3aitHUFR3WEpkdTBmdlZ2aHJ4M0U4MDJRa1hubTFKNlpNR3dsM0Q4cy9HNEM4R1VmLzYvNCsxR290d2lPQzBLWnRJNmh5ODBMUUk0ZlA0NDBSTTh6Nng4Yi9pb0RBLzhKMHBiUmRrZlY4dDN3enZsdSsyZXB4WjJjSDNFdmZYb0pYVnRqOSsvZmg2K3RicG5PSkhuY01qSWlJaUloc3pMUnZ6S093bjhuTm16ZlJ0V3RYNU9Ua0lDNHVEc0hCd1ZiNzFxdFhEK2ZQbjdkNFRLMVdsMmhKVjNGOW5KeWNNSHIwNkNMN0hEdDI3SkZaU2xVU0V5ZE9GR1lJblRwMUNnQXdmdng0NFhqKzJWSXRXclN3ZUpjMGErMGw5ZHR2ditIMjdkdUYyck96cy9IRER6OFVhcmRsWVBUdzRVTVlqVWFiejdaNzNJMTh2WmZaOHkrL1dJdEZYLzJLZzhlV285WVROYTJlbDU2V1pSWVk1ZVNva0podzMyci9qUFFzWExtY1lOYW1kSGJFc2hVZjRvL2ZEMkRXOURXUXkyV1lOWGMwZExxOC9ibE1tMFNibm1kbDVVS2wwdUQweFRXb1hTY0lBSVFhMm5Wb2pEVFZiZ0RBN2wwbjBLK24rV3dtQURoMWZyWFYraHJYSDRwK0F6dGc0dVJoVnZ1SXhXWC9lWEgvL24xNGUzdVgrWHlpeHhrREl5SWlJaUliTTgzU3NmY01vOWpZV0hUcDBnVjM3dHpCNE1HRDBiWnQyMEo5akVZanBrK2Zqdmo0ZUVSSFIxc2RLekl5c3NnbFhVcWxFdG5aMlZiNzFLNWQyK29TdElJcWF3K2p5dkxWVjE4VjJ2Qjd6cHc1d3VQWnMyZWJoVVpObXphMXVPUXVmN3VYbHhkZWVlVVY0VmpCQUMwMk5sWm9VeWdVRm1lMmlNVmkxS2xUeDJ5SlltUmtaSVh1NVZRU3ljbkpBQUFQajZKbnhwQjFSdzZkdy9TcEsxSHJpWnJRYW5XRkFoNEE4UFp4aDZkWDRiMkMvamx4R2QwNmpyVTY5aCtiRGxxZGtYVG0wbHIwRzlBZUlmKy9mNUM3UTBlejQ2Ym52Mjc2QWdEZzR1cGNhQXlSU0FTcE5HK0RlR3RMSk90RVdnK3lBY0RkWFZsc243SktUazVHVkZSVXBZeE45S2hqWUVSRVJFUmtZNmJBcUNMMk15bXJYYnQyNGNVWFg0Uk9wOE16enp5RExWdTJZUFRvMFdqZXZMblFSNlBSNExYWFhrTjhmRHo2OU9tREpVdVdWRm85cWFtcGNIRnhLZEdlT3BiMk1IcjExVmR4NjlZdGJOOWVlTmxKMTY1ZEVSUVVoRysrK1FZQThQcnJyd3N6Zm16QnRJenM1czJiQ0EwTkJWQjR2NlQzM251dlZHTkdSRVNZQlVZUkVSSEM0OWpZV0xQTnpTM2RpYzlnTU1Cb05FSXVsNWZxdXBYQk5OTXVmMWg0N3R3NUxGdTJ6Q2JYdjNidG12QTRLU2tKZS9mdXJaVHJ1THU3QytHZGc0TkRoWTE3N2NvdHZEUmdzaEFVTmE0LzFHSy95Vk5INFAyUGhoUnFyMWMvVEFoMENoclErME8wNjlBWW85NGVZTmErL3VjOStIbmRMcmk1SytIdDg5OGR4RmIra0xlQis4N3R4N0J1elE3aHVja1RnWDBCQUo1ZXJsaTgvSDJoM2N1NUU5UnFyY1VhTElWZkJhV2xGWjRGVlZCWkE2WDA5UFJINW02Q1JMYkd3SWlJaUlpcUxhMVdpNXljSE9UazVDQTdPeHM1T1RuSXpjMHQxRmJ3UzZmVFFhZlRRYS9YQy8vTi85aFNtMTZ2RjhJTWV3ZEdpWW1KNk5PbkQ3eTl2YkZseXhZODhjUVQ2TktsQ3pwMDZJQUZDeFpneElnUk9IUG1ESVlORzRiVHAwOWo5T2pSbUQ5L3ZzWGJ4RmNFbzlHSXRMUTBCQVVGbFhtTUF3Y09XSjBaczJQSERyTkFKVHc4M094NGNmc3FsY2ZxMWF1RnUzOXQzbXg5anhVZ0wvU3h0Q0Y1UVphVzQrVS9UeVFTV2QzYzNDUTNOeGNBS2pTNEtDdlQzNFA4KzJNdFc3WU1peGN2dG5rdFY2NWNRZnYyN1N0bDdMWnQyOExaMlJuWjJka1Y5cjdIWHJxSkhsM2VSVnBxSmhvOVZRZmJkczh6bThXVGNQTWVlblo5RndEdzh2RHVGc2Z3OUhKRnQrNHRyRjRqSU5DMzBQRUQrMDREQU56Y2xXYnQvWi92QUFDNGR6Y0Y2OWJzRUo1djI1cDNsNzlkK3hiQ3k4c05VcWtFRnk3RUNlY2QrL2Q3R0F4R0hENTBEcU5mLzlKc1RHc0JXSDRiZnRtRERiL3NLYkpQU1RiNXRuaGVWaGFVU21YeEhZbXFJQVpHUkVSRVZLV29WQ3FrcHFZaUpTVUZxYW1wd2xmQjU2bXBxZEJxTGY5R3U3S1pQbnpZS3pBS0RBekU5dTNiRVJFUklXem11bXZYTHNURXhHRGt5SkdZTjI4ZUxsKytESGQzZC96ODg4OFlPSEJncGRhVGtaRUJnOEVBZDNmMzRqc2pMeEFaUDM2ODJiS3UvTWNzeWI5RXk4UTB5NmN5bDJDWk52c0dnQTBiTmdpUDU4MmJoelp0MnFCSmt5WkNXMXBhR3BZdVhWcHB0ZVJuV2lMbjdGeDRpWkN0WldkblF5UVNQUksxVkRZbkp5Zms1T1RBeTh1cjNHUGR1NXVDam0xR0l5eXNKbllmV0l4eGI4MURoMWFqc09hbktZaU1Dc1hHOVh2eDlxaTVxQk1SakIvWFR5dDJNK3pTU0V2TmhKT1RBMlN5MG4yY0RIc2lBSDQxUEFIQUxEQXk3V3QwOCtaZGkrZTkvOUVRVEo0NlFuaWVjUE1lSm94YmlLdFhFekZ6emloMDdOUk1PS2JWNnN6cW1qcjVPOHlhdnFaVWRlYVhrNU1ESnllbk1wOVA5RGhqWUVSRVJFU1BEYjFlandjUEhpQXBLUWwzNzk3RjNidDNrWlNVaEljUEh5SWxKUVZwYVduQ3pJbEhtYk96TThSaXNWMzNNR3JkdXJYd09EazVHVnUyYkJFMlJiNXc0UUtBdlBCbCsvYnQwR2cwYU5HaUJjTEN3aXBscytuVTFGUUFLSEZnSkJhTDBhNWRPN00yMDc1RTc3NzdicUgrYytiTWdhZW5wOWtTcnZ5SzJudXBJTlByTDgwNUFIRGp4ZzNzMzc4Zm5wNmVTRWxKd2RkZmY0MHZ2dmdDaHc4ZlJ1M2F0UUVBOSs3ZFEweE1US25HTFN2VHZrR1B3cDNvY25OeklSS0p6SmJIQlFVRlFTcTF6VWVWL0p1Skt4U0tJdmZxS285R2pScmgwcVZMaGZhektpdS9HcDVZdFc0eVdyWnVDQWNIT1g3YzhCa21mYmdNTFpxTVJOMm9VRnc0ZndQdmZ6UUVFeVlPRmZZSXFpaHBxWm1GWmhkWm90Y2JoTmxJQUhEaittMmtwK1V0MFV5Ni9RQUFFSGZqRHJLejhuNXUzMDU4VU9SNENUZnZZZkdDWDdIOXo2TVkrKzRMV1AxVFYraDBldHhOU3NiV1B3NWh6WXB0dUhzM0diOXZuWVhJcU5BeXZqcHphclhhNHJKT291cUFnUkVSRVJFOVVyS3lzcENVbENTRVF2a2YzN3QzVDdqN3p1Tk1KcE5Cb1ZEWWJZWlJhbW9xamg0OWlvTUhEMkxQbmowNGNlSUU5SG85NnRXcmgxbXpadUhsbDEvR1AvLzhnN1ZyMTJMOSt2VllzV0lGZ0x5N3UwVkdSbUxldkhsbTR3MGJOZ3lyVnEwcTBiV0xDcHoyN2R0bmR0eGdNSmc5TjRVMEVva0VQWHIwUUk4ZVBZUmpXN1pzUVVwS2lzWE5vdWZNbVFNZkh4K0x4eXd4R28zUWFyV2wydDlIcDlNVkdYQjg4ODAzY0hKeVF2djI3YkZod3daczJyUUp6WnMzUjQ4ZVBYRDA2RkVBNVZ1U1ZscUppWWtBQUU5UHozS1BWVjRxbGFwUVlEUmh3Z1JNbUREQkp0ZmZ1M2V2c0F3dE9qcTYwdll3QW9ELy9lOS9GUllZQVVESFRzMmdVbW13Nys5VDJMSHRHRFp2M0ErNVFnYWxTOTZNbUhWcmRpRGg1ajAwYmhLQmVnM0M4RVR0QUxQenIxMjVoUjNiamhWNWpjc1g0N0g0cS9WbWJSY3Z4a09uMHd2dFliVUR6SmF0YWJWNUlWeWpxTUZJU2M3QXQ2c21BZ0E2dFgycjBQaGRPN3hkNVBWMzdWdUl3Q0JmNU9TbzBMamVFS2hVR3JpNk9XUEN1RVVZRXpQSExMd05DUFRCMkhkZlFIakVmL3NWdlRLeUJ6cDFlYnJJYXhSRm85RkFKcE9WK1h5aXh4a0RJeUlpSXJLTHJLd3N4TWZINCtiTm00aUxpME44ZkR6aTQrUHR1aEcwSlNLUkNFNU9UbVpmTXBrTUVva0VFb2tFVXFtMHlQK2FIdWNQRXlRU0NSd2RIZTMyV2xldFdvVjMzbmtIUU42c2g0OC8vaGdOR3paRTU4NmRoV1ZCM2JwMVE3ZHUzYUJXcTdGMzcxN3MyTEVEZS9ic1FWeGNIQm8zYm13Mm5yKy92OWtlUVpaY3VYSUZScU94Mkg1QTNpYkVFb21rVURDaTBXZ0FXTjdFdVNMOTlOTlBtREpsQ3BZdlgyN3h6bkVGclZtekJwTW5UOGJldlhzUkVoSlM2SGhtWmlhV0xsMktIajE2Q044SFVWRlJXTFJvRVpZdVhTcHN3SjJUazFNcFlVVlJBZE9LRlN1RVFORFNPU05Hak1DMzMzNWI0VFhscDlWcS8vOU9XVlgvbzRtVGsxT0ZCVWJidGg3QjdCay80UFNwV0lqRllyVHYyQVNUUGgyQlhuMWF3MW5waUFmM1U3Rmw4eUhzM0hZVW4wNytGaG5wMldqVnBpRTZkZmx2WS92VC8xN0ZoSGNYRlhtZGYwNWV4ajhuTFFlWnBuUDdEZXlBWnpzM3d3K3JkK0NYSC8vQ3dmMW5BQUQxNnRYQzIrKytBRDgvVDB6NmRBUkdqeDBBWitlOC9adisySFFRTC9iN0dMSHh2eUlnMEFkQTNteWpYMzdjRFRlMy81WW50bWpaUUhpOGZNV0hjSFZUSWlEUUI3Y1RIMkRTQjB0eDd1eDFlSGk2NHQzM1g4S3dFZDNScWUxYjJQUFhTWHkzK21PNHVqa2pLTmdQUWNGK1pYaUg4K2gwdWhKdHhrOVVGVlg5bjhwRVJFUmtWMnExR3JkdTNSSUNJVk00OVBEaFE1dlc0ZUxpQWc4UEQzaDZlc0xEd3dNZUhoNXdkWFV0RkFZVi9ISndjS2p3WlZpbUVNcGVnVkZNVEF5OHZiM3g3TFBQb2thTkd0RHBkUER4OFVGNmVqb0NBZ0lRR1JtSnVuWHJJaW9xQ2xGUlVZaU9qa2FYTGwwQTVJVTJCV2ZlZlBIRkYvamlDOHQzV1RKUktwWEl6czR1MFF3YWIyOXZJUnpLei9SK1hiOStIZVBIanpjNzl1QkIzbEtXZ3UzNWoxczY5dkxMTDZOQmcvOCtrT3IxZW56NjZhZTRjdVZLaWI5SDkrelpnL2o0ZUF3WU1BQUhEeDRzOVA0c1dMQUFhV2xwR0Rac0dOYXVYV3QyN1VHREJnbEJ5YTFidHlwbHcrVkJnd1lWYXR1K2ZidXdMSzFYcjE1bUcwN24xNktGOWMyUUs0cHBTVmgxK0ZEdTZPaG90cTlWZVR6VnVBNmluNm1IRHo0ZWlsWnRHbUxhSjk5anhiZGJjR0RmYVlUWENVS2R5R0MwYnRNUVE0WjFnMGdrd29Yek42QjBkc1RHRGZ1RU1mby8zMEhZbU5vU3BiUWRCZzN0aW1YZmYyQzFUNkJQVHlnVU1xaHkxUmo5K3Bkd2RYTkcvUVpoT0h2bUduNzY3WE9oMzRTSmhlL1FWbEN0c0pwRjl1czdvRDB5TTdMeDJhY3JzR3p4UmloZG5QRHhsT0VZTmFhZnNObjNHNlA3WXV5b2VXalQ0ZzM4OHR2blpiNDdtb2xlcjYrVXBiaEVqd01HUmtSRVJGUmgxR28xcmwyN2h0allXRnkrZkJuWHIxL0g3ZHUzUzczZlMybDRlSGpBejg4UFhsNWVab0dRcDZlbjhOamQzZjJSVzFLZ1ZDcnRGaGdwRkFvTUhqeFllSjZibTR0UFB2a0VseTlmeHVYTGwzSDI3Rm44OWRkZnd2RmZmLzBWL2Z2M0J3Q2IzSVpkbzlIQTBkR3hVSHRLU2dvQUlDNHV6dUtHMXdDc3RxZWtwRmc4RmgwZGJSWVlyVnk1RXJHeHNXamJ0aTM2OWV0WG9ub1hMMTZNWThlTzRjU0pFeGc3ZGl5Ky92cHI0ZGpEaHc4eGMrWk1oSVdGb1ZPblRtYUJFUUN6V1RVaElTRll2ejV2aVkvUmFNVFRUeitOM3IxNzQrT1BQelk3cDFtelppaU5ndGRNU1VsQnpabzFJUktKWURRYTBiRmpSNHdaTTZaVVkxWWswd3lqNmhBWW1UYTlyZ2cxL0wzdytjei85cnhxMGpRQ1JxTVIxNjdjd29IOXB4Ri9Jd2xHb3hFTGw0N0hLeU43NE1tR3RTdmt1Z1ZwTlZvNE9Namg0dXFNNVNzK1JKOStiYkhpbXkwNG0yL21VdnRuWW5EaStDV0w1MGVFRGpCN2J1MXVaa2wzSG1MTnltMzRldUVHU0NSaVRQcDBCRjZMNlEyRmd4elpXYmxJdUhrUFdWazVxTmNnRFAyZjc0QmZmOXFOZGkxanNQYm5UOUhoMmFabGZuMVZZUmswVVZreE1DSWlJcUl5TVJxTlNFeE1GRUtHeTVjdkl5NHVEbnE5dmtLdm8xQW9VS05HRGZqNys4UGYzeDgxYXRRUW52djUrVDBTdHdVdkM2VlNpYXlzTEx2V2tKdWJpOHpNVFBqNittTHMyTEZteDVLU2tuRG16Qm1jUG4wYW5UdDN0bmxkbHU0aWxaQ1FBQUI0NjYyM3NHREJBZ0JBWkdRa1ltTmpoVkJ5L2ZyMUdEQmdBUHIyN1d0MlZ6SVRuVTZIZmZ2Mm9XUEhqb1dPWldkblk5S2tTUkNMeFpnL2YzNko2M1Z5Y3NLNmRldlF2SGx6TEZteUJLMWJ0OGFMTDc0SUlHK0RjNmxVaXZmZWV3OFNpZldOaDNOemN5RVdpNFZBTGowOUhVRGV2a1pObXphMTJMYzQyZG5aMkx0M0w3WnYzNDRQUHZnQUFRRjUrOWZNbXpjUGFyVWFRNGNPeGQ5Ly80M1pzMmZqdGRkZXM5dmZwZXIwZ2J3aWw2U1o3UHY3Rk5KU3MxQW5NZ1JkdXo4akxQbkt6bGJoNG9VNFJFU1ViNFpOVVl4R0kzSnpOWEIweWxzbSt0S1FMaGI3cmZweENsUzVhZ3grL2hNWWpVYXMrV21LMmZldzNtREEwQmVtd05QTDhpYnNHZW5acUZmN1JXZzBlWGUyOVBKMnc5d3YxMkhhSjk5QnB6UC9mNDVJSklLam93SmUzbTdJek1oQjN4NFRzSERwZUF3WjFxM01yN002Zlk4UzVjZkFpSWlJaUVva1BUMGRseTVkRXNLaEsxZXVWTmdISDdGWWpNREFRSVNHaGlJa0pBUTFhOVlVd2lGM2QvY3F1UnhBcVZRS2R3ZXpsM1hyMW1Ia3lKRndjM05EZUhnNHdzUERVYWRPSGRTcFV3ZjE2dFZEKy9idDBiVnJWNXZXbEpHUkFaMU9aL0h1WGJHeHNRRHk5a3l5cG4vLy91aldyUnQrKyswM3pKMDdGK1BHalFPUTk4RjJ3NFlObURoeElxNWV2WW9qUjQ2Z2VmUG1adWZPbURFRFNVbEpHRGx5SkJvMWFsU3F1aHMxYW9UcDA2ZGovUGp4ZU9PTk54QWRIWTFhdFdyQjBkRVJVNmRPeGNpUkl5MmV0M0xsU3NUSHh4ZHFOMzF2bkQ1OUdsT21UTEY2M2Z6SHRGcXRzSUgyalJzMzRPbnBLU3p0R3pac0dBSUNBaEFiRzR2WnMyZERMQmJqL2ZmZlI5MjZkZkhoaHg5aTJyUnArUHp6enkxZG90SlZwdy9qRmJra3pXVEIzRit3YThkeDRYMzBxK0dKMnVGQnFCc1ZncnBSdFpDVG5ZdTZVYlhnNitkUm9kY0ZnQXZuYjhCZ01NREhwK2l4ZzBQeTloQmFzT1JkZEdrL0J0OS91d1d6NW80R0FPaDBlc1NNbkluYnR4L2dsNDNUTFo3djZ1YU1pWis4Z3N6TWJNamxNb1RXOG9lYnV4SnVia3FzVzdNRHExZjhpYmc3RytIazdBaUZRaWJjRmU3WTBRc1lNZVF6eU9WbC85aHJtb2xIVkIweE1DSWlJaUtMc3JLeWNQYnNXWncrZlJxblQ1L0d6WnMzSzJSY1B6OC9oSWFHSWpRMEZMVnExVUpvYUNnQ0F3TWZ1U1ZqbFUycFZBb3padXpGMzk4ZnI3LytPcTVjdVlJclY2N2c1TW1UWnNlbFVpbkN3OE5SdjM1OU5HalFBQjk5OUZHUnMyUktJeWNuQjdkdjMwWklTSWd3cThab05HTHUzTGtBOG1ZT0ZYVGl4QWtBS0hiajdOV3JWNk54NDhZWVAzNDhKQklKYXRldWpjbVRKK1BVcVZNUWlVVG8xcTFib1JEeXlwVXIrUExMTCtIcDZWbm00T1NkZDk3QjVzMmJzWC8vZmd3Wk1nVDc5dTJEUkNMQjZOR2pyWjZ6Y3VWSzdOdTN6K3J4blR0M1l1Zk9uVmFQVDVreUJYRnhjUmcxYWhUMjc5OHZoTGhhclJhUmtaSG8wcVVMdW5UcGd2cjE2eU1yS3dzREJneUFTcVhDcUZHalVLOWVQWVNFaEdEQmdnV1lPWE1tV3JkdWJmT0FFTWo3Y3pjYWpUQVlERlYrV1pxRGd3TnljM01yZE13TmY4eUFScVBGemJpN2lJMU5RT3lsbTdody9nWU9IenlIbGQ5dGhVNm5SNi8vdGNHNlg2ZVc2enFaR2RubzMvc2pCQVg3d3RWTkNaRUkyTHI1RUVRaUVUcDNhMTc4QUFDaW42bVBtWE5HWS96WUJVaEx6Y1NFajRiZzdWRnpjZVRRT2F6ZlBBTzFucWhwOWR5eDQxL0Fvdm0vWXZxMGxkajA1NWVJZnFZK0FHRFBYM2svdDN4OFBhQlNhZEEyK2cwRWgvamg3WGRmUVBRejlYSHV5cnB5L2RKQkpCSlZxMUNUS0Q4R1JrUkVSQVFnYjVuTHVYUG5oR1ZJMTY5Zkw5ZHZWUlVLQmNMRHcxRzdkbTBoSUFvSkNZR1RrMU1GVnYzNHN1Y2VSaWJQUGZjY25udnVPZUY1ZW5vNkxsNjhpUFBueitQZmYvOFZ3c0pMbHk3aDFxMWJtRFJwVW9WZFc2dlZvazZkT2hDSlJIQjFkWVZTcVVSdWJpNVNVbElnRW9rUUV4TmoxdDlvTkFyN0toV2NHVlNRdDdjM2R1M2FoWGJ0MmdsTDdWeGNYREJtekJpTUhqMGE0ZUhoaGNhT2lZbUJXcTNHOHVYTDRldnJXNmJYSkJhTHNXclZLano1NUpNNGRPZ1FQdi84YzB5ZVBMbkljeXpkRmUzNjlldUlqbzVHUUVBQUVoTVQ0ZXpzakQvLy9CUDE2dFd6T0lhUGp3OTI3OTROaVVTQzU1NTdEdDI3ZDBlUEhqMFFIUHpmVXFTY25CejA3TmtUNTg2ZFE3MTY5VEJ6NWt3QWVkK0hpeFl0UXI5Ky9kQy9mMzlzMnJUSjRuSTlXNmdPc3pqa2NqbTBXbTBsakN0RGVFUVF3aU9DMEtOWFM2RmRwZExnN0pscjhQU3d2S2w1YWJpNE9pTTdLeGZiL3p5SzNCd1ZqRVlnSU1nSFM3K2JVS3I5a2Q0WTNSZVptVG40ZE5LM1dMZG1CeVFTTVg3NWZUcmFkMnhpOVp3RCswNWp3cmhGT0hmMk9sNTdzdzhhUHZYZjMrSDhZWTVVS3NHWWNRTXhmL1pQZUxiTmFMUm8yUUFmZkR3VUhUdVZidCt2Z2hnWVVYWEZ3SWlJaUtpYVVxdlZ1SFRwa2hBS3hNYkdsdmtmeFNLUkNNSEJ3WWlNakJTK1FrSkNLbXcyU2xWazJ2ejJVWnBWNGVibWhoWXRXcGpkR1V1bjArSDgrZk1Wdml6UXpjME5MVnUyeFBYcjE1R2RuWTJVbEJSSXBWSTBhOVlNSDM3NFlhSGIyUjg0Y0FDM2I5L0drMDgrS2V6Rlk0bkJZTURSbzBkeC8vNTlIRDU4R0gzNjlNSFpzMmNoa1VqZzQrTURENC9DUzJlV0xGbUNQWHYyb0V1WExoZzZkS2pWc2RWcWRiR3ZLelEwRkxObXpVSk1UQXcrLy94ekRCOCtISUdCZ2NXZVo3Sno1MDZNR0RFQ1dxMFdQLzMwRTFRcUZUcDI3SWlXTFZ0aXhvd1plTzIxMXdwOXZ5aVZTdXpidHc4Tkd6YTB1Rmw0VWxJU2V2WHFoWk1uVDhMZjN4K2JOMitHcy9OL3R5M3YyN2N2eG80ZGkvbno1K081NTU3RHpKa3o4ZmJiYjl0c0thanA1NFJlcjYveVB6TXFjcmFLVXRxdVFzWXBqWU1ubGhkNVBDZEhCWVZDam9TRXU1REp6RDlxcHFWbVl2L2VmN0g1OXdQWTlOdCtpRVFpQkFYN0l1SG1QWXg4ZVRwNjlHcUpkaDBhbzNHVFNJU0crVU1taytMa2lVdVlOdmw3N041MUFpR2hOYkJwMjVkbzNDUUNTYmNmd3RYTkdWbFp1ZGl6NjZSd2h6U3BWSUxuWCtxRWdTOCtpNjEvSE1iMFQxZWdkN2YzMER5NkhxYlBmaFBOb3kySHJrV1JTQ1FWdmpjZjBlT0NnUkVSRVZFMWtweWNqR1BIanVISWtTTTRmZnEweFZ1WGw0U0hoNGRaT0ZTblRoM09IQ29sWjJkbmFMVmFxTlZxaXgveUswdGNYSnpGNVY3MmNQRGd3UkwzL2ZMTEx3R2dVS0JqK2lDM2ZmdDIvUDc3NzlpMGFSUHUzcjJMd1lNSG8wK2ZQamg2OUNpbVRadUcyYk5uWTlLa1NaZzZkU282ZCs2TXpwMDdvM256NW9pS2lrSlNVaEtVU2lXV0xWc21qR3N3R0hEMTZsWDQrUGhBcVZUQ2FEUml5WklsQUFCWFY5Y2lhMzM5OWRkeDVzd1p2UHp5eXlVS2kzUTZIYlp1M1lxbFM1ZGkrL2J0Q0E0T3hwNDllNFEvcDVNblQyTFFvRUdJaVluQm9rV0w4T3FycjJMZ3dJRm1lemxGUjBkYkhIdnIxcTBZUG53NDd0Ky9qK0RnWU96WXNRTmhZV0dGK3MyWk13Y1BIejdFMnJWcjhjNDc3K0RISDMvRTlPblRiVGJieUxRc3Jhb3pHbzBWRnNUTlh6eXVUT2Z0M25rY2Yyd3ErZCs5MGhnODhCUHMzSDRNQUlRbFl4TW5MTUgyUDQvaXl1VUVHSTFHZUhxNVl2Q3dibmpqemY4aG9tNElkbXc3aWpVcnQySERMMzlqemNwdEFBQm5wU1BPWEZvTFIwY0ZMcHkvZ1krbkRNZlk4Uy9Bd1VHT28wZk80OW5XNXNzOHg0NS93ZXk1U0NSQ2oxNHQwYjNuTTlqd3k5K1kvTkV5UExpZlZxYlhKSlZLR1JoUnRjWEFpSWlJcUFvekdvMjRmdjI2RUJKZHZYcTFUT01FQmdhaVljT0dhTml3SWVyV3JRc2ZINThxdVJHMUxUazZPa0t2MTBPbjA5bjB1aHFOUnRnOCtuRng4T0JCYk5teUJXNXViaGd4WW9UUW5wU1VKT3l0MWExYjNoMlF2TDI5TVhUb1VBd2ZQaHhBM3ZzOGZmcDB2UDc2NjVnOWV6YldybDJMclZ1M1l1dldyUUNBYjc3NUJ0T21UY1B3NGNNUkVoSWlqQzBXaTlHOGVYUGhibVg1ZGVyVXFjaDZSU0tSRUM0VjVjaVJJL2pzczg5dzRNQUJaR1ptd3RIUkVlUEdqY1BreVpQTk52MnVWYXNXOXUvZmoyKysrUWJUcDAvSDJMRmpNWGJzV05TdVhSdkhqeCszT0dzS3lOdFR5WFMzdHhZdFdtRERoZzFXTnd3WGk4Vll2WG8xYXRhc2lWbXpadUg0OGVONDk5MTNzWGZ2WHJpN3V4ZjdXaXBDZFZqMll6QVl5ajJMcW12M2FQalY4TVRnbDh1MjMxU0xsdlhSdlZlcmN0Vmd6Y3ZEdTZOZWd6RDQrTGpqaFVGNWQxZHMwalFTY2RmdllPQUx6Nkp0KzZmUTlPbTZ3cWJVQU5DbFd6UzZkSXVHUnFQRnFaT3hPSHY2S2p3OFhWSEQzd3MxL0wxdzZjYlBack9Wbm14WUc5K3RuZ2k5M2dDUlNJVHdpQ0EwYlZiWFlqMGlrUWo5bisrQW5uMWFRNkVvMno1NVVxbTBVcFlSRWowT0dCZ1JFUkZWTVJxTkJtZk9uTUdSSTBkdzdOZ3hQSHo0c05SaitQajQ0S21ubmtLalJvM1FzR0ZEZUh0N1YwS2wxWnRVS29YQllMRDViNjRqSWlKdytmTGxjbzlqeThDd2VmUG1hTnUyTFhyMjdHa1dYaGdNQnJpN3UwT2xVdUhGRjEvRXdJRUQwYTVkTzRzZnlFTkNRckJ3NFVMTW5qMGJPM2Jzd0Y5Ly9RVlBUMC9oN21XMWF0VXFkRTdEaGcxeDVNZ1JZZWFMVXFsRXAwNmRzSGp4NGdwNVhWRlJVVGgxNmhRYU5HaUFBUU1HWU1pUUlmRHk4ckxZVnlxVklpWW1CaU5Hak1ER2pSdng2NisvSWpRMDFHcFlCQURQUC84OGxpOWZqbmZlZVFkVHBreUJWRnIwUC8xRkloRm16cHlKTm0zYVlNR0NCVmkzYnAxTndpTFRFcnZxRUJqcDlmcHliL0JmcjM0WTZ0VXZQRXVzTXM3UDB1MHQxZGk5KzdaQjc3NXR6TnI2RG1pUHZnUGFGM3V1WEM1RDlEUDFoWmxKSmdXWHRqazVPZUQ1bDRvT2JRc3FhMWlVVjVlOHpMTnhpUjUzREl5SWlJaXFnTnpjWEJ3K2ZCZ0hEeDdFcVZPblZjNWVLZ0FBSUFCSlJFRlVvRktwU25XK3U3czdHalZxSkh6VnFGR0RNNGhzd05aTGNFNmNPRkZoeTk5S08xWldWbGFacnlXVHliQmh3NFpDNFVWQVFBRDI3Tm1Eb0tBZ3N4azVSVkVvRk9qVnF4ZDY5ZXBWYk4raTdsNVdWbXZYcnNYYXRXc0I1TzNqZE92V3JXS0RuUHprY2ptZWYvNTVQUC84ODhYMmpZNk94cTFidCtEcDZWbXFHcnQzNzQ3dTNidVg2cHp5a0Vna01CcU4xV0xaajE2dmg0T0RnNzNMb0ZKUUtCUU1qS2phWW1CRVJFVDBtRktyMVRoeDRnVCsvdnR2SEQ5K3ZGVC9vSlZJSktoZnZ6NmlvNlBScEVrVEJBY0hNeUNxQnBvMmJmcElqbFVTMW1iZTFLOWYzMkw3NDZJMFlWRlpsRFlzc2dmVGpCdGJMOCswaCtvd2k2cXFVU2dVcGY0bERGRlZ3Y0NJaUlqb01hTFQ2WEQ2OUduOC9mZmZPSFRvRUhKemMwdDhybEtwUkxObXpSQWRIWTJtVFp0Q3FWUldZcVZVSEwxZUQ3Rll6S0NPcWoyWlRBYWowVmd0QWlPeFdGd3ROdmV1U2hRS1JZbnVrRWhVRlRFd0lpSWllc1FaalVhY1AzOGVmLy85Tnc0ZVBHaHhFMTVyYXRhc2lSWXRXaUE2T2hwUlVWR1ZQcHVCU2s2djEwTWtFaFc2UlRwUmRTT1h5MkUwR3F2RnhzSXltWXpMbXg0ekRJeW9PdU8vR29tSWlCNVJpWW1KMkxGakIvYnMyVlBpamF0RkloR2lvcUtFa0Nnd01KQXpXQjVScGhsR0RJeW91bE1vRkFCUUxaYjlPRG82bHVsR0JHUS9ESXlvT21OZ1JFUkU5QWhScTlVNGRPZ1F0bTNiaHJObno1YjR2UER3Y0xSdjN4NXQyN2JsSGMwZUV6cWRqak9NaUFCaDgvVHFFQmk1dWJuaDJyVnI5aTZEU29GM1NhUHFqSUVSRVJIUkl5QXVMZzdidG0zRDd0MjdTM3czcWFDZ0lDRWtDZ3dNck9RS3FhS1pscVJ4QmhoVmQ5VnBocEd2cnkvdTNidG43ektvRkdReVdiWFlYNHZJRWdaR1JFUkVkcEtibTR0OSsvWmgyN1p0dUh6NWNvbk84ZlgxUmJ0MjdkQ3VYVHVFaFlVeGJIaU04VzVKUkhsTU00eEtzNG4vNHlva0pBVHg4ZkgyTG9OS3dXQXc4UCsxVkcweE1DSWlJckt4NjlldjQ0OC8vc0Rldlh0TDlBRkpxVlNpZmZ2MmFOKytQYUtpb3ZnUFZ5S3FVcXBUWUJRV0ZvWkxseTRoUER6OC85aTc3N2lxNnY4UDRLOXpKL2VDVEJtS2doczBSNmFaT1ZOL2xacWpzckxjNWtqVFNqTXpSN2pTY3FVWlpxa3BsVnFhcFdtT2htV3UwclJjcWJoQXhKU2hzdUhPOC92RDd2bHl1UmU0S0hBdThubytIank0OTNQVyt4NGMzTmY5RENrMFZpZ1UwR2cwMHBkV3E0Vk9wNE5XcTRWR280RlNxWVFnQ0hhTEZpaVZTaWlWU3BldUtRZ0MxR3Axb2R1VlNxVTBORGIvdm1xMTJ1NjVScU9SbnR1T1VTZ1VkblVWZkY1Y1hjNzJMZmphOHRkaCs2NVNxYUJTcWFCV3E2RldxNlg3bHYvKzJlNmhiVFZLUVJBZ2lpSkVVWVRWYW9YUmFFUmVYaDRNQmdOTUpoTVVDZ1g4L1B6ZzZlbHBWNC9aYkM3eS9oSGR5eGdZRVJFUmxRTlJGSEhvMENGOCsrMjNPSDc4dUV2SE5HblNCTjI2ZFVPN2R1MmtJUnQwNzFDcFZMQmFyZXhwUkpWZVpRcU0xR28xOXU3ZGk1czNiMHJodjhsa2d0Rm9oTUZnUUY1ZW52UmxNQmhnTkJwaE5wdGhzVmlrZlVWUmxNNVg4TGtvaWc3RHA1eXRRSmYvT0pQSkpCMWphN2RZTExCWUxEQ2J6YkJhclRDWlRGS2J5V1NTOXJOdHQxcXRVbzFXcTlXbElWeUY3V2V4V096K1hTeDRMWlBKWkhmTmd2dm5wMVFxNGVIaElZVmJ0bXNhalVhcDN2d1VDZ1hDd3NLd2VmTm0zSC8vL1FBZ0JXUkVsUkVESXlJaW9qS1VsNWVIbjMvK0daczNiMFppWW1LeCsvdjQrT0RSUng5RnQyN2RPQy9SUFU2cjFVcHZ5SWdxTXc4UER3QkFUazZPekpXVWp5Wk5tc2hkUW9WbjZ5V1VQOWd5R0F4Mm9WdHVicTcwbFQ4YzBtZzA4UER3Z0llSGgxMVBMcXZWaW95TURIaDdleU04UEZ6YWYrREFnZEtmVWFMS2hvRVJFUkZSR1VoTlRjVzJiZHZ3L2ZmZnV6U0o5UU1QUElCdTNicWhUWnMyTG5mbnA0cE5yOWZEYXJVaUp5Y0gzdDdlY3BkREpCdmJtL0hLTU9rMWxRNUJFQnlHcmxXcFVxVk1ybFd6WnMweU9TOVJSY0RmU0ltSWlFclJoUXNYOE8yMzMyTFBuajFPdTd2bjUrL3ZqOGNmZnh4ZHUzWkZTRWhJT1ZWSTdzTEh4d2NBa0o2ZXpwOC9WV3EySVdrTWpJaUkzQXNESXlJaW9yc2tpaUtPSHorTzlldlh1elEvVWQyNmRkR25UeDkwN05pUnZZa3FzWUNBQUFCQVNrb0tJaUlpWks2R1NENjJPZG9NQm9QTWxSQVJVWDc4TFpXSWlPZ09pYUtJdi83NkMrdldyY00vLy94VDdQNnRXN2RHbno1OTBLUkpFNjUwUnFoZXZUb0F1RFMzRmRHOXpCWVlHWTFHbVNzaElxTDhHQmdSRVJHVmtDaUsrUFBQUDdGdTNUcWNQWHUyeUgyMVdpMGVmZlJSUFBYVVU1ekVtdXpVcmwwYmdpRGcwcVZMY3BkQ0pDdmJrdTc1Vi9zaUlpTDVNVEFpSWlKeWtTaUtPSFRvRU5hdFc0ZHo1ODRWdWErZm54OTY5KzZOSjU1NGdoTWFrMU8xYXRXQ1RxZHpxWGNhMGIzTXR1UzdXcTJXdVJJaUlzcVBnUkVSRVZFeFJGSEV3WU1Ic1g3OWVseTRjS0hJZld2VXFJRytmZnVpVTZkT2ZQTkRSVktyMVlpTWpNVE9uVHZScVZNbm1NMW1oMzJVU2lXMFdpM1VhalhVYWpWME9oMVVLaFcwV3EyMExMUkdvNEZXcTRWZXI1ZjJMM2k4TXlxVkNocU5wdFJlanlBSTB1VEZKV0Y3YlFVVnJGMFFCSGg0ZUVqRE9UVWFqVFFIbUVLaGdGYXJoU0FJZHZ2WlZsSXFlRjVuUTBLZDdYczNTdnQ4OXpMYlVEVE82VVpFNUY3NHJ6SVJFVkVoYkVQUFZxOWVqYmk0dUNMM0RRc0xRNzkrL2RDeFkwZHBlQVZSY2JwMTY0WTVjK1pnejU0OWNwZHlUMUlvRkE0aGhGcXRMalF3S3MzQVFoQUVsME5qRHc4UHAvOXVGQXoxZERxZFZIditRTTEydkZhcmxkcVZTcVVVcWhVTUdyVmFMVFFhRFR3OFBLRFg2NkhUNmFRdlQwOVA2UFY2S0JRS0tCUUtxTlZxYVRKcWs4a0VvOUVJZzhHQXZMdzg1T2JtU28vejh2SmdNQmlrZlVSUmhFNm5nNStmSDBKRFF4RVJFVkhzc0Z5RzdFUkU3b1dCRVJFUmtSUG56cDNEcWxXcmlsMzFMRHc4SEFNR0RFQzdkdTBZRkZHSnpadzVFNzE3OTRaYXJYYm9qV0kwR21FMm02WHZCZCtjNTMvRGJuc1RiektaWURLWllMVmFIWllvTnhnTXNGZ3NUdXV3WGFjd29pZ2lMeSt2eURsbWl0dW5xR3NVUE03Mk9td3NGb3NVV3VSL2JhSW93bXExT2p5MldxMFFSUkdpS0RwY2t4TXJ5ME9wVktKNTgrYjQrdXV2VWF0V0xZZHRBTGdZQUJHUm0yRmdSRVJFbE0rMWE5Y1FFeE5UYkkrUDJyVnJZOENBQVdqYnRpM2Y1TkFkVXlxVmVQREJCK1V1bzhMS0h3aFpMQlpwV0ordGgwditOZ0RJemMyMUM2WnNZVnhCQmZlN1U3bTV1Uzd2NSt4NitZTXl3RDVJeS84NEx5OFBWcXRWYXNzZk1wck5aaGdNQnJ0Z01UYzNGMGFqVVFvY2MzTnprWk9UWXhjODJzSzMvTlJxTlJRS0JUUWFqVFFVMGpZMFVxZlRTVDJiYkVNVGMzSnljT3ZXTFJpTlJ2ajcrNk5WcTFidzgvTnpPRzlnWUNBQ0F3TVJGaGJtMHYwaUlxTHl3Y0NJaUlnSVFFWkdCdGF2WDQ5dDI3WTVmUU5wVTdkdVhmVHYzeDl0MnJSaFVFUWtNMEVRQ3AyamlVck9hclhDWXJGSVBiUUtVaWdVRUFRQkNvV2lWT2RuMG1xMU9IUG1EUHo5L1V2dG5FUkVkUGNZR0JFUlVhVm1NQml3WmNzV2JOaXdBZG5aMllYdUZ4WVdoaGRmZkJHdFc3ZG1VRVJFOXlUYnZFVnlDQWdJa09XNlJFUlVPQVpHUkVSVUtZbWlpTjI3ZDJQTm1qVklUVTB0ZEwrQWdBQU1HalFJano3NktGYzhJaUlpSXFKS2c0RVJFUkZWT2hjdlhrUjBkRFJPbno1ZDZENDZuUTU5Ky9iRlUwODlCUThQajNLc2pvaUlpSWhJZmd5TWlJaW8wc2pLeXNMbm4zK09yVnUzRmpxaHJWS3BSSThlUGRDL2YzLzQrUGlVYzRWRVJFUkVSTzZCZ1JFUkVkM3pSRkhFenovL2pGV3JWaUV0TGEzUS9UcDA2SUNoUTRlaWV2WHE1VmdkRVJFUkVaSDdZV0JFUkVUM05GZUduelZxMUFnalI0NUV3NFlOeTdFeUlpSWlJaUwzeGNDSWlJanVTYTRNUC9QMTljV0lFU1BRcFVzWHJueEdSRVJFOUIrTHhjTEZQb2lCRVJFUjNWdEVVY1MrZmZ1d2JObXlRb2VmQ1lLQTNyMTdZK0RBZ2ZEeThpcm5Db21JcURMNjhNTVBjZkRnUVVSRVJLQmF0V3JRYXJYdzhQQ0FScU9CU3FXQ1JxTXA5RmhSRkdFMEdxVVBRR3lQclZZclRDWVRMQllMekdhejlOaGtNc0ZxdGNKZ01NQnF0Y0pvTkVyNzJOcnk3MnZiVnZBOEFLUnoyZGlPTGFyTzBxSlFLS0JXcSs5NE8zQjdia0tWcXZDM3ZZSWdRS3ZWRm5rT2pVWlRhaDhzRlhXUGJEK1BPeVVJZ2wydHRzY2FqVWE2VnlxVkNtcTFHbHF0Vm5xdTBXZ2dpaUlNQmdPeXNySnc4K1pOM0xoeEE5OS8vLzBkMTBMM0JnWkdSRVIwejdoMTZ4WSsvUEJESERod29OQjk3cnZ2UG93ZE94WjE2dFFweDhxSWlLaXlXN1JvRVRwMDZJQXRXN1lnSVNFQk9UazVkaUZRYWJDRkg3YVF3QmFXMkw1czRaVHRTNmxVUXExV1E2bFVTdUdDV3EyR1FxR1F6bUZiS2RUV25sOXhZVXhwc2dWYXhTa3MwQ29ZdXVWdno4dkxBd0FZRElZaXoxM2M5cEt5M2VQQ0ZIVi9Dd1o1TnRuWjJUQ2J6UUJ1MzdQOFFhQXRERFFhalRBYWpYYkJvSTJYbHhmOC9Qelk4NW9BTURBaUlxSjdnQ2lLMkwxN041WXZYNDZzckN5biszRDRHUkVSeVNrd01CQ2ZmLzY1M0dVUXVhUlBuejV5bDBCdWdJRVJFUkZWYUNrcEtmamdndy93NTU5L090M080V2RFUk9RTzFHbzFjbkp5b05mcjVTNkZxRWdHZzhHbDNseDA3Mk5nUkVSRUZaSW9pdGk1Y3lkV3JGaUIzTnhjcC92VXExY1A0OGVQUjcxNjljcTVPaUlpSW52VnFsWEQxYXRYVWI5K2ZibExJU3BTWW1JaXFsV3JKbmNaNUFZWUdCRVJVWVZ6N2RvMUxGNjhHTWVQSDNlNlhhVlNZY0NBQVhqMjJXZkxiVzRGSWlLaW9nUUdCaUlwS1ltQkVibTlmLy85RjlXclY1ZTdESElEL0MyYWlJZ3FERkVVc1d2WExpeGZ2cnpRaVNjakl5TXhZY0lFaElXRmxYTjFSRVJFaGZQMzk4Zk5temZsTG9Pb1dDa3BLZkQzOTVlN0RISURESXlJaUtoQ3lNakl3SklsU3dwZEFVMmowV0RJa0NGNDZxbW5IRlp4SVNJaWtwdVBqdy9TMDlQbExvT29XRGR1M0lDUGo0L2NaWkFiWUdCRVJFUnU3KysvLzhhQ0JRdHc0OFlOcDlzYk4yNk0xMTkvSGFHaG9lVmNHUkVSa1d1OHZMeVFtWmtwZHhsRXhVcE9Ua2J6NXMzbExvUGNBQU1qSWlKeVcyYXpHVEV4TWRpMGFSTkVVWFRZN3VIaGdXSERocUZuejU0UUJFR0dDb21JaUZ6ajZlbUpwS1FrdWNzZ0tsWnljaklDQWdMa0xvUGNBQU1qSWlKeVM0bUppWGp2dmZkdy92eDVwOXNiTm15SVNaTW1jUlVQSWlLcUVQUjZQYkt5c3VRdWc2aFkxNjVkUTFCUWtOeGxrQnRnWUVSRVJHNmx1SW10QlVGQXYzNzkwSzlmUDY2QVJrUkVGWWFucHllSHBGR0ZjTzNhTlFRSEI4dGRCcmtCL3FaTlJFUnVJenM3RysrLy96NzI3OS92ZEh0UVVCQW1UWnFFeG8wYmwzTmxSRVJFZDZkS2xTb01qS2hDeU1yS2dsNnZsN3NNY2dNTWpJaUl5QzNFeGNWaDl1elp1SHIxcXRQdG5UcDF3dGl4WStIbDVWWE9sUkVSRWQwOWIyOXZwS1dseVYwR1ViR3NWcXZjSlpDYllHQkVSRVN5MjcxN056NzQ0QU9uUTlCME9oMWVlZVVWZE83Y21STmJFeEZScWROcXRkTGpzdXdCNU8zdGpmVDA5REk3UDFGcFNFOVBoNit2cjl4bGtKdFF5RjBBRVJGVlhpYVRDUjkrK0NIbXo1L3ZOQ3hxMkxBaGxpOWZqaTVkdWpBc0lpS2lNbEd6WmszcDhlblRwMkd4V01ya09sV3FWRUZHUmthWm5MdXNaR2Zsd21Bd2xlaVltemN5a0p2citIODZBSHk1OWtmRVhmclg2YmIxWC95QXJadjNGbnJPQjVzT3dZRjl4NHU4dHBmcUVjeWI4MFdKNmlWNzE2NWRRMGhJaU54bGtKdGdEeU1pSXBKRmNuSXlacytlalhQbnpqbmQvdHh6ejJISWtDRlFLcFhsWEJrUkVWVW1OV3JVUU9QR2pYSHExQ25rNWVWaDA2Wk42TnUzYjZsZnA3VG1NRm8wYnoybVQxMXgxK2ZKTXU4cGRwOWczMjdvUDZnclBsbjlsbDM3cktoUDhlZWgwM2h2MFJqYzE3aU8xSjZiYThEL2RSeUxxbFY5OGMzV2QxSEYyMVBhWmpaYnNIRGVPbmhvTmZqbHdFZlFhdFhTdHZPeFZ6QnV6R0tJb29nOXY5ZXdPeWNBbUV4bW5Ea2RqNHlNbkR0OHRmL3p3YUlOZDMwT0FLaGR0enA2UGRrZXdPMmc2bTRVL0ZsOHRlNm5PejZYdDQ4bnV2ZG9jOGZIWDc5K25STmVrNFNCRVJFUmxic2pSNDVnM3J4NVRqOXAxZWwwbURoeEl0cTJiU3REWlVSRVZCbTkrdXFyR0RseXBQUzRZY09HYU5xMGFhbGV3OFBEQTNsNWVhVjJ2aVhMWHJkN2JyVlljT05HQmdLRC9JbzhidmVQaDdIdE8rZUxTN2lxUis5MitQbUh3MmpUWWppR2p1aUpHYk9IdzlldkNuUTZMZm9QN0lycFUxZWdXNWZ4MlBiRFF2ajVld01BVkNvbFZuOHhEUjFiajhMVVNjdXhjTW1yQUlEczdEd002RHNkSnBNWkd6YlBjUWlMbkhuNGdXRTRlZUtpMDIyenAzK0syZE0vZFdpM2hUSlRKeTIvdzFkdHIydjMxbEpnQkFCdnp4eUdwL3AwTE5FNVZxM1lpbytXYm5Kb0h6NTR6aDNYVlQraTVsMEZSc25KeVFnS0Nycmo0K25ld3NDSWlJaktqU2lLV0w5K1BiNzQ0Z3VJb3Vpd1BUdzhIRkZSVWFoUm80WU0xUkVSVVdVMWRPaFF4TVRFNE9EQmcwaE9Ua2FMRmkwd2RPaFFQUFRRUTZoZHV6WVVpcnVmeWFPMDU0VVovbEl2dStjTDNsMkw2QSsreHY1REsxQzdidlZDajB0UHk3SUxqSEp5OHBDWWtGem8vaG5wV1RoM05zR3V6Y3RUaDAvV1RNYTJMZnN3Zis0WDBHalVtUC8rV0FEQWhFbjljQ1hoT2xaOXNoWGQvMjg4ZHZ5OFdBcU5tdDFmSDFHemhxRngwN29BYnY5ZU1HTHdISnc5RTQrWWRWRjRyT3RETHIzMnI3NmRBME9lMGFIOWdjYUQ4UEtyejJENHlGNU9qcnF0cUo1VlJxTUoxZnk2bzhNanpiRjUrM3lYYXJFSkR2RkhnOGl3RWgwVEVPRGp0RDAyL3VzU25TYy90ZnJ1M3VJbkp5ZWphdFdxZDNVT3VuY3dNQ0lpb25LUmw1ZUgrZlBuNDhDQkEwNjNkK3JVQ2VQR2pZT0hoMGM1VjBaRVJKV2RTcVhDbGkxYjBLVkxGNXc4ZVJKbXN4a3JWNjdFeXBVclMrMGFIVHVXclBkSlNmeCs0Q1Rtem9wQjdiclZZVEtaSFFJZUFLZ2E2QXYvQUcrSDlxTi9ua1czTHVNS1BmZTI3L1lYMmlQcCtKbTE2UE5zSjRUWHJtYlh2bURKcXpoL0xoSHRPalJERlc5UFZBOTRBaG5wMlVXK2hvSFB6N0I3N2l6WVdmamVPaVFtSkdIRTZDZWR2c2JDZUhycFhOcnYyTi9uWVRDWTdxaUhUdEwxbXlXcUNRQnUzSEErQ1hwb2pjQVNYNyswM0xoeEE0MGFOWkx0K3VSZUdCZ1JFVkdaUzBsSndmVHAwM0h4b21QM2NhVlNpWmRlZWdtOWV2WGl4TlpFUkNTYndNQkE3TisvSCtQR2pVTk1USXpUbnJCM1M2dlZJaTh2cjFRL0hMbHc3Z3I2UFJzbEJVVVBOQjdrZEwrb1djUHc1cFNCRHUzM05hNkRyNzk3MStreHovYWVqRWM2UDRBeHJ6MXIxNzVwd3kvWXNQNG4rUGg2b1dxZ1k4OHB0VnFGNzM5Y0pQMi9QbXZPU0lmSnM3L1orQXNPSHpxTmVZdkdGdnJhY25MeTBMM0xlTXlaUHdyQTdWNDhreWQraEhZZDc4ZURUWWM0UGVhanBac2Nobm45MzJNUFlzdU9CWFp0enVZeU9uem9Id0JBZlB5MVF1YzZhdGE4UGg3cC9JQkRlMkZENFNxYTlQUjBlSHM3Qm90VU9URXdJaUtpTW5YMjdGbk1tREVEdDI3ZGN0Z1dFQkNBYWRPbThaTXNJaUp5Qzk3ZTNsaTllalVtVDU2TXI3NzZDaWRPbkVCS1NrcXBuUHYrKysvSHZuMzdrSjJkWFdxQlVleVp5K2p4K0FTazNjckUvYzBiWU9mdXhYWVRUU2RjVGtMUHJoTUFBSU5mZk1McE9md0R2Tkh0aVljTHZVWm9qU0NIN2Z0K093WUE4UEgxS3ZTNC9COENEUi9WMjJINzZYL2ljUGpRYVl4NTdabEN6L0Z2WWdxTy9Ia0dlcy9iUFlRR0R1bUdWZzgxUW5wYWx0TWVTRjZxUi9EMnpHR1lOTlV4R0N1b3FMbU1pcG9ZZStUTFR6a05qS0kvbVlnaHcvNTNqK1BqcnVITTZYaTdlNWViYThDZVgvNUNpNWFSQ0FvdWVxNHB1V1JsWmNITHEvQ2ZLMVV1REl5SWlLak0vUHJycjFpMGFCRk1Kc2NsZVpzMGFZS3BVNmZDejg4OWYyRWlJcUxLcTM3OStuajc3YmRML2J6dDI3ZEhUazRPQWdJQzd2cGNTZGR2b2t1SHNhaFRwenAyNzF1RzExOVpqTTd0eHVDTHIyWWdzbEV0Yk42MEI2K05lUjhOSXNMdzVhYlp4VTZHWFJKcHR6S2gxM3M0ekpmVHFHNWZKRnhPa3A2N3NoSmJVZUxqcjBPdFZpRWt4RjlxRy9mRzgwV3VTbFpZVDU5SE9qK0E3Mzk4MzY1dDVNdFA0ZjJscjdsY1QwbFdROXUrOVFBbVRZaTJ1d2ZKU2Jmd2JPL0orUEtiZDlDemR6dUhZMHByQlRjQWVLemJRMmpZcUZhSmo4dkp5WUZlcnkrMU9xaGlZMkJFUkVTbFRoUkZmUGJaWi9qeXl5K2RidS9XclJ2R2poMExsWXIvRFJFUlVlV2gxK3VSblYzMFhENnVDZzd4eDJmcm85QzJmVE40ZUdqdzVUZnY0TzNKbitEaEZzUFJzRkV0L0hQcUV0NmNNaENUcGc2Q1NxVXNsV3ZhcE4zS2ROcTdhUHJzNGNqTXpNV09iUWZ3NDY1RGR0c0toaUgvbkx6a3RCMjQzZXRwNEpCdU9CK2JnRHIxUWgwbUhmL3IxT2NscmxudjZWcXZyaWx2THNmYXozWWlJV2xyaWM0dkNFQ25OcVB4NStFemR1M09RcVlYK2t5emUxN2FLN2dCUUVCVm56c0tqQXdHQTdSYWJhblZRUlViZjFNbklxSlNWZFRrMW9JZ1lPVElrWGpxcWFjNFh4RVJFVlU2cFJrWUFVQ1hSeDlFWHA0UnYvMzZGMzdZZVFoYk4rK0ZScXVHVjVYYlBVVFdmL0VERWk0bjRZRVdFYml2U1IzVXJSZHFkL3lGYzFmd3c4NUR6azR0T1hzNkhzcytzSjhUNlBUcGVKak5GcW05VHIxUWRIdmlZZlR0OXlnQTROK3JLUTZCVVdGaGlMUDIraEUxTVhCSU4veHo2aElpSXNNZHRqZUlETVBOR3hsSVRVa3JzbmFiR21GQjBPdGRDNHl5czNKeDgwYUdTL3ZtcDFBbzhObVhNNUNYYXdBQXJGLzdBeGErdDg0dTNQcjMzMVQwZU94MXZMLzBOVHpTdVlYRE9WenBrZFg4dm9FNEgzdmxybnR2RmNab05FS3RWcGZKdWFuaVlXQkVSRVNsNXNhTkczajc3YmVkVG02dDAra3daY29VdEdyVlNvYktpSWlJNUZlYWdkSE83YjlqNFh2cmNPeXZXQ2dVQ25UcTBnSnZ6eHlHWGsrMmg2ZVhEaW5KdC9EOTFnUDRjZWNmbUJtMUNobnAyV2pYb1JrZWZmeC9TOWNmKy9zOEprMklMdkk2UjQrY3hkRWpaNTF1c3gzYjU3bk9SYzZEQkRpR0lXTkdMc0JucTdjWEdYeEV6UnFPekF6bjkydmx4OSs1UE1uMHRoOFdvVk1YeDRER0dhdlY2dENqcVNnbWt4a0FvRlFxRUJZZUxMVUhCdDRlQXRnZ01reHEwM3BvQUFEVlFnUHQyZ3V6OXJOZDZQVmtlM2o3ZUJhNTM3YnY5dVBoTm8yZFRrQmVVbWF6dVVTdm4rNXRESXlJaUtoVVhMbHlCVk9tVEVGeWNyTER0cENRRU15YU5Rdmg0WTZmRWhJUkVWVVdPcDBPT1RrNXBYS3U1ZzgwUU9zMjkrR3RhWVBRcmtNenpKNitHbXRXZlk5OXZ4MUQvUVkxMFNBeURPMDdOTVBBSWQwZ0NBTCtPWFVKWHA0NmJQN21OK2tjei9UdGpHZjZkaTcwR2w2cVI5Qi9VRmQ4c3ZxdFF2ZXBFZGdUV20zWjlFZ0pDdlpEVUxBZmtxN2ZMSFNmb2dLbnc0ZE9vM1BibDB0MHpWdTNNdUZWUmVmeS9yWWVSVGR2Wk9EYzJRU3BQU1hsOW1JZitkdisvVGNWQUhEdGFvcGR1MGFyUnEzYTFlek8rK3Z1b3hnMTdEM0V4LzJMYVROZUxQVDYvNXk2aEFIUDNSNmF1TzJIUlZBcTd5N3NzVmdzN0FWT0VnWkdSRVIwMTg2Y09ZT29xQ2hrWkRoMjRXN2N1REdpb3FMZzQrTWpRMlZFUkVUdVE2L1hsMXBnRkZJdEFIUG1qWmFldDJnWkFWRVVjZUhjRmV6YmV3enhsNjVCRkVWOCtQRWJHRHE4QjVvMnExY3ExeTNJWkRUQjQ3K2VNNFg1ZGZkUmg3WnIvNFVuenJZQmdGcXRRcnNPellxOWZra21vbmJGNlgvaVVLdFd0ZUozL00rTi80YXZ2ZlhHTXJ6MXhqS0g3UTgwSHVUUTl2cXJIOWc5cng5UkUzLy84NFgwM0dBdzRmVlhsNkJtV0RER1QreFg1UFh2YTF3SGMrZS9qRWtUb2pGMTBuSzh0M0NNeTdVN1k3VmE3K3A0dXJjd01DSWlvcnR5K1BCaHZQUE9PekFZREE3YkhudnNNYnoyMm11YzNKcUlpQWlsUDRjUkFQejI2MTlJdTVXRkJwSGg2UHBFRzNqK043bHpkblllVHY4VGg0aUk0b2MrM1NsUkZKR2JhNFJPWC9Ra3lUMGZuMURpYmQ0K252ajN4dlppYXlocUF1eVRKeTVnY0w5WnhaN0Q1bnpzRlp3N200QkJRN3U3ZkV6aWxkczlxL2YvdVFMM04yK0FtRSszWSt4TEM1Q1V0aE9lWGpvcy8vQWJ2UHZPWi9qanI5V29IbHBWT3M1cXRXTHpwajNvM3JNdGREcjcremR2enVjNEgzc0ZHemJQa1g2ZVJSbnoyak00OHVjWlJDLzVHcTBlYW9Tbm4rM2tjdjNPTURRaUcvNEdUMFJFZCt6SEgzL0U0c1dMbmY1aU1YVG9VUFR0MjVmZG1vbUlpUDVUbWtQU2JKYSt2eEUvL1hCWStyODRPTVFmOWVyWFJNTkc0V2pZcURaeXNuUFJzRkZ0QkFYN2xlcDFnZHZEb2F4V3F6UmZUMkYrLyt0VGg2RlM3OHhZZzYyYjkrTHc4VFZPajFHVzhUdzYvZ0hlOFBLeUgzbzJlOFpxQU1EbmEzYmczNnNwR0R2dU9memZZdzlLMit0SDFFUndzTC9kTVdmK2lRTUFWSzhlNlBRNkkwWS9pUTNyZjhhQTU2S3dkZGRDZUhycHNIWHpQc3lkRllOL1RsM0NyTGtqOGZxYi8rdEY5T2ZoTTNoLy9ucjA3TjBPVC9SczYvTHJpZjVrSWs2ZXVJZ3hMeTFFOHhZUnFGMm51c3ZINWljSUFrUlJ2S05qNmQ3RHdJaUlpRXBNRkVWczNMZ1JxMWV2ZHRpbVVDZ3dmdng0UFBiWVl6SlVSa1JFNUw0OFBEeVFtNXRicXVmOFp0dDdNQnBOdUJ4M0hiR3hDWWc5Y3huL25McUVnL3RQSXViVDdUQ2JMZWoxVkFlcy85cjFuamJPWkdaazQ1bmVVMUF6TEFqZVBsNFFCR0Q3MWdNUUJBR1BkWHZJNlRFV2l4VkwzOStBM0Z3RHBrUU5zZHZtNTFjRkFORG92dHAzVlpleklWK3VTRWphYXZkOHpzdzErUGJyWC9IMHM1M1E4c0ZJZkxqa2F6elpmU0lhTjZtTDE5OThBWDJlNjJ3M2JNem1qOS8vUVdDUVg2R0JuRXFseEJjYlpxQkwrekhvMm5rY2pFWVRUdjhUaDNZZG1tSE4ycmZSKytrTzByNFo2ZGw0Y2VCcytQcFZ3ZExsaGZmS2NzYlQwd05ydjVxQkRxMUhZVWkvV2ZoNVh6VFU2cEsvM1JjRWdUMk1TTUxBaUlpSVNrUVVSWHo4OGNmWXNtV0x3emF0Vm90cDA2WnhKVFFpSWlJbk5Cb05UQ1pUR1p4WGpmb1JOVkUvb2laNjlQcGZyNVM4UENOT0hMOEEvLy9DbWJ0Unhkc1QyVm01MkxYakQrVG01RUVVZ2RDYWdmajQwMGtPOHlNWkRFWUFRS2Myby9IWDBWak1uVC9hMlNsTHhkMU9lbjNxNUVWTW1iZ2N2L3g4QkMwZmJJam9qOStBdDQ4blhocnpOTDVZc3dNTDNsdUxGd2UrZzlrelZ1UE55UVB4d29ESG9GSXBBUUJHb3drLzdqcUVqcDJhRjNtTjdLeGNiUDl4TVo3dU5RbHhGLy9GaU5GUDRyMkZZeHdtQzM5ajNGTEVYZndYNnpmTlJtQ1FZd0Jsc1ZoeDYyWm1vYjIzSXh2VndzSVBYc1hia3ovQnVkZ0UzTmU0VHBGMUZZYUJFZGt3TUNJaUlwZVp6V1lzWExnUXYvNzZxOE8yS2xXcVlQYnMyV2pZc0tFTWxSRVJFYm0vMHV5OVVkcVRQYnRpLzU4cml0M0hZRERoaDUySEFBQTNiMmJnK3gvZnh5T2RIeWpyMGdBQVp2UHRGYjVzdzk4dW5rOEVBR2cwOW05N2s1TnVZY2YzQjdGaC9VL1k5OXN4Q0lLQVFVTzdZOEhpVitENTN6QTFyVmFONGFONlkrRFE3b2haOVQzZW0vTTVSZytmaC9udmZvR29tY1B3VE4vTytHcmRUN2gxTXdQUFBkOUZPcmZ0NS92SDc2ZXcrNmNqMkxwNUw5TFRzM0VsZVN2Mi9mRUpKbzcvRUN1WGI4RTNHMy9CMDg4OGdzNlBQb2lZTmNub0FBQWdBRWxFUVZUN216ZEF6YkFndlBQZUtEellxaUY2UGRsZU90OHJveFlpSmZrV2RIb1BYRHlmaU5TVU5OU3VXL2h3czBGRHU2UFhrKzNoZTRjaG9WS3BoTVZpdWFOajZkN0R3SWlJaUZ4aU1wa3daODRjL1A3Nzd3N2JBZ01ETVhmdVhJU0ZsZDNFbWtSRVJCV2RLSXFsTnJmZmttV3YzOUZ4dTM4OGpHM2Y3UytWR3B4UnE1WHc4NnVDL29PNjR2MmxyMGtCVEhuNDU5UWx0RzA1QWpxZEZrcVZFbG1aT2ZEejk1WjZRQ1ZjVHNLenZTZmo5RDl4RUVVUktwVVNUL2JwaU5mZjdJY0hXa1E0UGFkV3E4WkxZNTVDLzBHUFk4bWlyL0RCb2cwWU9tQTJNak56c0hUeFJ0UU1DMGEzSG0yay9ZLytlUllBMEx2YlJPajFIdmkveDF2aHlmK0duZm42VmNIS21DbDQrZFZuOE1HaXI3RDJzMTFZOWNsVzFHdFFFd2YrWEltZ1lEK01HUDJrM2ZYVDA3UHgvZFlEMHZPNjlXdmdnMkorOW5jYUZnR0FTcVZpWUVRU0JrWkVSRlFzZzhHQVdiTm00Y2lSSXc3YndzUERNWGZ1WEZTdFd0WEprVVJFUkdSanRWcWhWQ3J2Nmh4ZG4yaU40QkIvREJqYzlZNk9mN2h0WXp6UnE5MWQxVkFVaFVLQkxkdm5GeHNVZGY2L0ZpNkhTWDcrVmJCejl4SzdJVmJOV3pUQXNKRzk3UFpyMktnVzNsM3dNcXhXRVlJQTZQVWVlTFRyUTZqaTdRa0FDQXNQUnN0V0RWRzdUalU4MXEwMWVqM1pIbFVEZlYycXdhdUtIdE5tdklqQkx6NkIxU3UzWWZDTFQ2QjZhQ0J5c25QdDVncHEyNzRwenA2T3g2aXhUNk43ejdaT1Z6bHIva0FEeEt5TFFsWm1EdmIrZGd6aHRVSUtYUTN0OHkrbkkyYmQyeEJGUUJCdTM5K3lwRktweW1UWUpGVk1nc2dwMEltSXFBaDVlWG1ZUG4wNmpoMDc1ckN0Y2VQR21EbHpKcnk4dkdTb2pJaUlxR0taUDM4KzFHbzF4bzhmTDNjcFJFNjk4TUlMZU9XVlY5Q21UWnZpZDZaN2dsQkV0OGV5alNlSmlLaEN5OG5Kd1pRcFU1eUdSUzFidHNUY3VYTVpGaEVSRWJuSVlySGNkUThqb3JLazFXcGhOQnJsTG9QY0JJZWtFUkdSVTFsWldaZ3laUXBpWTJNZHRqMzg4TU9ZT25VcTFHcTFreU9KaUlqSUdhNCtSZTVPcTlVaUx5OVA3akxJVFRBd0lpSWlCK25wNlpnOGVUSXVYcnpvc0sxRGh3NllOR2tTVkNyK0YwSkVSRlFTQ29VQ25CR0UzSmxXcTRYQllKQzdESElUL0cyZmlJanMzTHAxQzVNbVRjTGx5NWNkdG5YcDBnVVRKa3hnZDNvaUlxSTdvRmFyT2R5SDNCb0RJOHFQY3hnUkVaRWtJeU1Ea3lkUGRob1dkZTNhRlcrODhRYkRJaUlpb2p1azArbVFrNU1qZHhsRWhXSmdSUGt4TUNJaUlnQkFkblkycGt5WmdyaTRPSWR0UFh2MnhMaHg0OHA4S1ZjaUlxSjdtWStQRDlMUzB1UXVnNmhRR28yR3ZlQkl3aUZwUkVTRTNOeGNUSnMyRGVmUG4zZlkxcWRQSDR3WU1RSkZyTGhKUkVSRUxnZ0tDa0pTVXBMY1pSQVZTcTFXdzJ3MnkxMEd1UWwrVkV4RVZNa1pEQVpFUlVYaDlPblREdHNZRmhFUkVaV2U4UEJ3eE1mSHkxMEdVYUdzVml0Lzd5TUpleGdSRVZWaUpwTUpzMmJOd29rVEp4eTI5ZXpaazJFUkVSRlJLYXBUcHc3T25EbURCZzBhd0dLeDJHMFRCQUZxdFJvcWxRcEtwVko2ckZhcm5UNjJEUk1YQk1IcHlxVUtoYUpVVmpSVktwVWxtcjlRcFZJNS9PNVFzSmI4OWVmZlg2MVdPenhXS3BWMlErTHpINXRmL21QdmxFS2hLUGExRm5ZLzhsL2YyV3V5SFdlcjM5WnUrM25hdnZML2pEVWFqZlNsVUNpZ1VDaWs4d3FDSUsyNEo0cWk5R1cxV21FeW1leStiRzFxdFJwNnZSN2UzdDZGL3Rrd204MVFxOVYzZkEvcDNzTEFpSWlva2pLYnpaZzdkeTZPSERuaXNPMnh4eDdEbURGakdCWVJFUkdWSXJWYWpiMTc5K0xHalJ0Mm9ZZlZhb1haYkliRllvSEZZcEhlNkJ1TlJvYzMvN2J0b2lqQ2JEWkxvUUVBcWIwZzIzbWRzVnF0aFc0cjdsaG4xek1halhaRG1teXZ6Y1pzTnNOcXRVckg1NzlHL3RlVS83dHQvL3lQOHg5ZjhQcDNxbUN0emxnc0Zyc2E4dGRpdXhmNTc1bXRScXZWS2dVNnR1KzJMMWZZZ2lSYldLVlNxYVJhYlRYWi9ndzUrek9RbjBxbFFraElDUHIxNjRkNTgrWTVYSWNMbkpDTklCYjNwNG1JaU80NVZxc1Y4K2JOdzU0OWV4eTJQZkxJSTVnMGFSSW51Q1lpSWlJcUpmbDdBSW1pS0FVN3R0NC9aclBaN252K3NOQmdNTmc5TDhnVzh0aENKWTFHSXoyMmJWTXFsVENiemNqSnlZSEpaSUszdHpkcTFLamgwSnZveXBVcjhQRHdRR0JnWUhuZEdwS1pVTVFueEF5TWlJZ3FHVkVVc1hUcFV1ellzY05oVzVzMmJUQjE2dFJTNmNKT1JFUkVSRVR1cmFqQWlCOGZFeEZWTW12WHJuVWFGclZzMlJKVHBreGhXRVJFUkVSRVJBeU1pSWdxayszYnQyUHQyclVPN2MyYU5VTlVWQlFuT1NRaUlpSWlJZ0FNaklpSUtvMERCdzdnd3c4L2RHaVBqSXpFekprem9kVnFaYWlLaUlpSWlJamNFUU1qSXFKSzRPVEprM2ozM1hjZFZzMm9VYU1HWnMyYUJaMU9KMU5sUkVSRVJFVGtqampwTlJIUlBTNHVMZzRUSmt4QWRuYTJYYnUvdnorV0xGbUM0T0JnbVNvaklpSWlJaUk1Y2RKcklxSktLams1R1ZPblRuVUlpL1I2UGViTW1jT3dpSWlJaUlpSW5HSmdSRVIwajhyTXpNU1VLVk53NDhZTnUzYVZTb1daTTJlaVRwMDZNbFZHUkVSRVJFVHVqb0VSRWRFOXlHdzJZL2JzMmJoeTVZcGR1eUFJbURScEVwbzJiU3BUWlVSRVJFUkVWQkV3TUNJaXVzZUlvb2pvNkdnY1AzN2NZZHZvMGFQUm9VTUhHYW9pSWlJaUlxS0toSUVSRWRFOVp2UG16ZGk1YzZkRGU5KytmZEc3ZDI4WktpSWlJaUlpb29xR2dSRVIwVDNrMEtGRFdMRmloVU43eDQ0ZE1YVG9VQmtxSWlJaUlpS2lpb2lCRVJIUlBTSXVMZzd2dnZzdVJGRzBhNCtJaU1DRUNSTlF4SXFaUkVSRVJFUkVkZ1N4NERzTElpS3FjRzdkdW9WWFgzMFZ5Y25KZHUyQmdZSDQ4TU1QNGVmbkoxTmxSRVJFUkVUa3JvUWlQbFZtRHlNaW9nck9ZREJneG93WkRtR1JoNGNIWnMyYXhiQ0lpSWlJaUloS2pJRVJFVkVGSm9vaWxpeFpnck5uejlxMUM0S0F5Wk1ubzA2ZE9qSlZSa1JFUkVSRUZSa0RJeUtpQ216TGxpMzQ1WmRmSE5wSGpCaUIxcTFieTFBUkVSRVJFUkhkQ3hnWUVSRlZVQ2RPbkhDNklsclhybDN4OU5OUHkxQVJFUkVSRVJIZEt4Z1lFUkZWUUttcHFaZ3padzZzVnF0ZGU1TW1UZkRLSzY5d1JUUWlJaUlpSXJvckRJeUlpQ29ZazhtRVdiTm1JUzB0emE2OWF0V3FtRHAxS2xRcWxVeVZFUkVSRVJIUnZZS0JFUkZSQmJOczJUTEV4c2JhdGFsVUtreWJObzByb2hFUkVSRVJVYWxnWUVSRVZJSHMyTEVETzNmdWRHaC8rZVdYMGJCaFF4a3FJaUlpSWlLaWV4RURJeUtpQ3VMTW1UTll0bXlaUS92amp6K083dDI3eTFBUkVSRVJFUkhkcXhnWUVSRlZBT25wNlhqbm5YZGdOcHZ0MmhzMGFJQ3hZOGR5a21zaUlpSWlJaXBWREl5SWlOeWNLSXBZdUhBaFVsTlQ3ZHA5Zkh6dzl0dHZRNlBSeUZRWkVSRVJFUkhkcXhnWUVSRzV1VysvL1JhSER4KzJheE1FQVpNblQwWlFVSkJNVlJFUkVSRVIwYjJNZ1JFUmtSdUxqWTNGNnRXckhkcUhEQm1DNXMyYnkxQVJFUkVSRVJGVkJneU1pSWpjVkhaMk51Yk9uZXN3YjFHTEZpM1F0MjlmbWFvaUlpSWlJcUxLZ0lFUkVaRWJFa1VSaXhjdnh2WHIxKzNhL2Z6ODhPYWJiM0tTYXlJaUlpSWlLbE1NaklpSTNOQ09IVHV3Yjk4K3V6YmJ2RVcrdnI0eVZVVkVSRVJFUkpVRkF5TWlJamNURnhlSDVjdVhPN1QzNzk4ZnpabzFrNkVpSWlJaUlpS3FiQmdZRVJHNUVZUEJnTGx6NThKa010bTFOMjNhRlAzNzk1ZXBLaUlpSWlJaXFtd1lHQkVSdVpGUFAvMFVDUWtKZG0wK1BqNTQ2NjIzb0ZEd24yd2lJaUlpSWlvZmZQZEJST1Ftamg0OWl1KysrODZoL2MwMzMwUkFRSUFNRlJFUkVSRVJVV1hGd0lpSXlBMWtaR1JnNGNLRkR1MTkrdlJCeTVZdFphaUlpSWlJaUlncU13WkdSRVF5RTBVUlM1Y3V4YzJiTiszYWE5ZXVqYUZEaDhwVUZSRVJFUkVSVldZTWpJaUlaUGJMTDc5ZzM3NTlkbTBxbFFxVEprMkNXcTJXcVNvaUlpSWlJcXJNR0JnUkVja29PVGtaMGRIUkR1MURodzVGN2RxMVphaUlpSWlJaUlpSWdSRVJrV3lzVml2bXo1K1BuSndjdS9hbVRadmk2YWVmbHFrcUlpSWlJaUlpQmtaRVJMTFp2SGt6VHA0OGFkZW0xK3N4Y2VKRUtCVDg1NW1JaUlpSWlPU2prcnNBSXFMSzZPclZxNGlKaVhGb0h6dDJMSUtDZ3NxL0lDS2l1MlN4V0pDYm0rdlFWckFYWlg2aUtDSW5Kd2RXcTdYVTYxRW9GTkRyOVJBRW9jajl2THk4aXQwSEFIUTZIWlJLWldtVlIwVll2WG8xWG56eFJibkxJQ0txOUJnWUVSR1ZNMUVVOGY3Nzc4Tm9OTnExZCtqUUFaMDdkNWFwS2lJcUR5YVRDZEhSMFpnL2Z6NlVTaVVpSWlMUXVIRmpoSWFHd3RQVEUxNWVYdkR3OElDbnB5ZTBXaTAwR2syUjV4TkZFZG5aMlJCRlVUcC9YbDRlQU1CZ01NQmtNc0ZzTmlNM04xY0tiNnhXcTNSTWRuWTJyRllyY25KeXBPMG1rd201dWJrd204M0l5OHR6MkY4VVJSZ01CaGlOUnVrNzNhWlVLcUhYNjR2ZHo4UERvOHdXTmNqTXpDeDBtKzFuYmZ2emNqYzBHZzIwV2kwQVFCQUU2UFY2S0JRS3FOVnFlSGg0U1BkQ285RkFvOUhBeThzTGFyVWFPcDBPZXIwZVNxVlMrak9YbVptSmE5ZXVJUzB0RFZxdEZ1ZlBuOGR6enowSEx5K3Z1NjZUaUlqdW5DQ1d4djhZUkVUa3NxMWJ0Mkxac21WMmJiNit2bGk1Y2lXOHZiMWxxb3FJeXNQUm8wZlJzbVZMQ0lKUUttL2FpZTVGZ2lBZ0x5K3YyTUNVaUlqdW5sQkVOMXYyTUNJaUtrZEpTVW40OU5OUEhkckhqaDNMc0lpb0VyRDF5Rml6Wmcyc1ZpdE9uRGlCWThlT0lTNHVEdW5wNmNqTXpJVEZZaW1UYXd1Q0FBOFBENmhVS3FrWGlFcWxnazZuZzBxbGdvZUhoOVJyeE5ZRHh0Ykx5YmJkdGo4QXFaZEl3Y2NBQ3UwWjR1bnBLY3NjYlNVZCttYnJUVlhVdHVJQ1AxdXZyYUxZZW1tVkZWZDZNaFcxVDNIM0xmOXJOSmxNTUJnTUVFVVJXVmxaMHJGR294RzV1YmxTN3pWblF4Uzl2THdRRWhJQ0h4OGYzTGh4QThlUEg0ZEt4YmNwUkVSeTQ3L0VSRVRsUkJSRkxGNjhXQm91WXRPdVhUdTBiOTllcHFxSXFEeFZxMVlOZ2lEQXg4Y0hUejc1cE56bEVMbWRIVHQyWU5Tb1VWejhnWWpJRGZCZllpS2ljckpyMXk3OC9mZmZkbTFWcWxUQjJMRmpaYXFJaU1xYnY3OC9mSDE5Y2ZyMGFibExJWEpMNTg2ZFEwaElpTnhsRUJFUkdCZ1JFWldMMU5SVXJGaXh3cUY5OU9qUjhQUHprNkVpSXBLRElBZ0lDd3ZEaFFzWDVDNkZ5QzJkTzNjT1lXRmhjcGRCUkVSZ1lFUkVWT1pFVWNUU3BVc2Q1bTFvMWFvVlYwVWpxb1RDd3NJUUZ4Y25keGxFYnVuOCtmT29WYXVXM0dVUUVSRVlHQkVSbGJtREJ3L2kwS0ZEZG0xNnZSNnZ2ZllhaWxpVWdJanVVYUdob2JoeTVZcmNaUkM1cFV1WExxRjI3ZHB5bDBGRVJHQmdSRVJVcG5KemMvSFJSeDg1dEk4Y09SSlZxMWFWb1NJaWtsdTFhdFdRbEpSVTdDcGJSSldOeFdMQnRXdlhVS05HRGJsTElTSWlNREFpSWlwVG4zMzJHVkpUVSszYW1qWnRpcTVkdThwVUVSSEpyV3JWcXNqTnpVVm1acWJjcFJDNWxiUzBOQmdNQm42Z1FrVGtKaGdZRVJHVmtRc1hMbURMbGkxMmJTcVZDcSs4OGdxSG9oRlZZdjcrL3JCWUxFaExTNU83RkNLM2twS1NBcXZWaW9DQUFMbExJU0lpTURBaUlpb1RWcXNWSDN6d2djT1FrMmVmZlphcnZ4QlZjcjYrdmdDQVc3ZHV5VndKa1h2NTk5OS9JUWdDQXlNaUlqZkJ3SWlJcUF4czM3NGQ1ODZkczJzTENRbkJDeSs4SUZORlJPUXVmSHg4QUFEcDZla3lWMExrWHE1ZXZRcU5SaU9GcWtSRUpDOEdSa1JFcGV6bXpadFl2WHExUS91WU1XT2cxV3BscUlpSTNFbVZLbFVBZ0VQU2lBcElURXhFUUVBQTFHcTEzS1VRRVJFWUdCRVJsYnBQUHZrRU9UazVkbTN0MjdkSHExYXRaS3FJaU55Smw1Y1hBQ0FqSTBQbVNvamNTMEpDQXFwWHJ5NTNHVVJFOUI4R1JrUkVwZWpVcVZQWXMyZVBYWnRPcDhPb1VhUGtLWWlJM0k2WGx4Y0VRZUNRTktJQ0dCZ1JFYmtYQmtaRVJLVkVGRVY4OHNrbkR1MkRCdy9tRXNGRUpOSHI5VkNwVkJ5U1JsVEE1Y3VYVWJObVRibkxJQ0tpL3pBd0lpSXFKYi84OG92RFJOZTFhOWRHcjE2OVpLcUlpTnlSVHFlRFJxUGhLbWxFK1lpaWlNVEVSQVpHUkVSdWhJRVJFVkVweU12TGN6clI5YWhSbzZCVUttV29pSWpjbFNBSThQSHhZV0JFbE0vTm16ZVJrWkhCd0lpSXlJMHdNQ0lpS2dXYk5tMUNhbXFxWGR2RER6K00rKysvWDZhS2lNaWQrZnY3NDhhTkczS1hRZVEyTGwrK0RGRVVHUmdSRWJrUkJrWkVSSGNwTlRVVkd6ZHV0R3RUS3BVWVBueTRUQlVSa2J2ejgvTmpZRVNVeitYTGx3RUE0ZUhoTWxkQ1JFUTJESXlJaU81U1RFd01EQWFEWFZ1dlhyMVFvMFlObVNvaUluZm41K2ZISVdsRStTUWtKRUNyMVNJa0pFVHVVb2lJNkQ4TWpJaUk3c0w1OCtmeDAwOC8yYlY1ZVhtaGYvLytNbFZFUkJXQnI2K3Yyd1pHVnFzVlpyTzVYSzVURmxhdFdvVzFhOWVXeWJuTFEzbmRmM2VUa0pDQTRPQmdhRFFhdVVzaElxTC9NREFpSXJwRG9pamk0NDgvZG1nZk9IQWdxbFNwSWtORlJGUlIrUGo0SUNNam84eENrNklNSGp3WUtwV3EwTzJEQmcyQ1dxMTJhQjh3WUFBRVFTajIvTTgvL3p4YXQyNWQ1RDR4TVRHb1hiczJybHk1NHJCdDJyUnBHRGR1WExIWEtjeUlFU1B1Nm5pYjJOaFl6Sm8xeTJGK3VxTE1talVMYjd6eFJwSDdsUFg5QjRCMjdkcTU5TUhGbzQ4K2l0NjllN3QwenJKMjVjb1ZoSWFHeWwwR0VSSGx3OENJaU9nT0hUaHdBS2RPbmJKcnExR2pCbnIwNkNGVFJVUlVVZmo2K2lJN094c21rNm5jcjIyeFdHQ3hXTXJzL01lT0hjT2hRNGVLM0Njdkx3OEpDUW1ZUG4yNnc3YVZLMWZpazA4K0thdnlYTForL1hwTW56NGRKMCtlZFBtWWp6NzZDSXNXTFNweW43SysvOER0LzUrT0hqMWE3SDZIRHgvR1gzLzlWYWExdUNveE1aRkR1WW1JM0V6aEgyOFFFVkdoVENZVFZxMWE1ZEErY3VUSUlqODVKaUlDYnZjd0VrVVJHUmtaQ0F3TWxMV1doSVFFUkVWRlNjOS8vLzEzQU1DUUlVUHM5aXVzUFNZbXhxWHJ0Ry9mSHVmUG44ZjE2OWN4Yk5nd3pKczNENTkvL2puZWVPTU5OR3JVU05yUGJEWkRxVlNXL0lXVUlsRVVzVzdkT2dRSEI2Tmp4NDVsZXEzeXV2L09XQ3dXbDNzdGxiV3JWNitpVmF0V2NwZEJSRVQ1OEYwTkVkRWQyTEpsQzY1ZHUyYlgxcng1Yy82eVMwUXU4Zkh4QVFDa3A2ZkxIaGlscDZkajA2Wk4wblBiSlA3NTI0cHFkeld3U0VsSlFWSlNFZ0JBclZaanlwUXBHRGx5SktLaW91ek82U3d3R2pGaUJQYnQyK2ZhQ3dLUWxwYUd5TWhJbC9ZOWUvYXNROXR2di8yR2l4Y3Y0cFZYWG9GQ1ViWWQ4c3ZyL2p0ak5wdkwvUFc1d21ReUlTVWxoUk5lRXhHNUdRWkdSRVFsbEphV2h2WHIxOXUxQ1lLQWwxNTZ5VzArcVNVaTkyWUxqREl5TW1TdUJHalNwQW15c3JLazV3TUdETUM2ZGV2czJvcHF2MU9EQncvR3pKa3o4ZTIzMytMa3laTm8wcVFKQU1Cb05FS3YxOXZ0ZStYS0ZjVEd4cnA4Ym92RlVxTDlDL3JvbzQ4QTNKNlRycXlWMS8xLzlkVlhjZlBtVGJzMm85R0kxTlJVREJnd3dHSC84cHc0UEMwdERYbDVlUWdPRGk2M2F4SVJVZkVZR0JFUmxkRG5uMytPbkp3Y3U3YXVYYnVpZHUzYU1sVkVSQldOdDdjM2dOdTlTOHJEMUtsVHBSNHF0amxyOGsvT3ZIRGhRdW54d3c4LzdIU1Zyc0xhQVdESmtpVVlQMzY4WFZ2K0FGMFVSWWRqTkJvTkpreVlnTmRmZngyelo4L0d4bzBiQWR3T01XeUJtczJ1WGJ1S2ZIMEZyeHNRRUZDaXlhcnppNCtQeDdmZmZvdVFrQkE4K09DREx2ZFVBaUJkTS84eEowNmN3TXlaTTh2MC9ydmkyMisveGRXclZ4M2FzN096c1c3ZE9vZjI4Z3lNVWxOVElZcWk3TDN0aUlqSW5pQTYreCtjaUlpY2lvK1B4NmhSbyt6ZS9PaDBPcXhac3daK2ZuNHlWa1pFRmNuQmd3ZlJ0bTFiYk5teXBWeFdxZkx5OGtKMmRuYWgyMFZSdEFzdFhCRVFFSUNoUTRjQ0FQYnMyU01ObFZxM2JoM1MwdEl3WnN3WWFkL282R2hFUmtZaU5qYlc3dC9Qckt3c2pCbzFDbE9uVGtYRGhnMWhzVmlnVXFrUUdocUt4TVRFRXRWamM3ZUIwY3N2djR6bHk1Y2pQRHdjOGZIeGQ5MXpORGMzRjFXclZpM1QrdytneURxMVdpM3k4dkljMmhVS0JSbzBhR0EzTE0vWno2bXM3ZCsvSCszYnQ4ZisvZnZSdG0zYmNyc3VFUkVCUWhIL2diQ0hFUkdSaTBSUnhJb1ZLeHgraVg3aGhSY1lGaEc1SWJQWmpKeWNIT1RrNUNBM045ZnV1KzJ4MFdpRTBXaUV5V1N5ZTF6d2VjSEhWcXNWVnFzVm9pakNZckZBRkVXcHpkYWUvN210N1ljZmZnQUFWS2xTQlFDUW1abFpMdmZDTm96cDh1WExxRldyRmdESFhqOFRKMDRzMFRraklpS2t3T0tSUng3Qkk0ODhBZ0Q0K2VlZmtaYVdodWpvNkdMUDRlWGxaZGVUeFdnMEFyamQrMGdPOGZIeCtQVFRUKzNhU2hLY2hJU0VJQ2tweWVHWXNyNy90dWMyc2JHeDBHZzBVczlYclZicmNMenR6NlJjOXpvL1cwKzdnajNMaUloSVhneU1pSWhjZFBUb1VZZGxpb09DZ3ZEVVUwL0pWQkhSdlUwVVJSZ01CbVJrWkNBek05UHVlOEhIMmRuWkRvSFEzUXpmS1d2bEhSalpiTjI2dGNqdEVSRVJUaWVCTHFpczVtdXo5Y0x4OHZJcWRCOVhob2dWTmVsMWFHZ29kdS9lN1hUYnBFbVRwTkNxTEpUbC9jOS9uQ0FJcUYyN2RwSG55czNOQlFCNGVIZ1VlNzJ5WnZ0N1lQdDdRVVJFN29HQkVSR1JDMFJSeEdlZmZlYlFQbno0Y0xmNGRKYW9vckF0SlgvejVrM2N1blVMdDI3ZGtoN2J2cWVucDB0QmtNbGtrcnZrTW1FTFJNbzdNUHJtbTIra3g0c1hMMGFIRGgzUW9rVUxxUzB0TFEwZmYveHh1ZGFVbnkwd3NzM3g1SXdyazFrWE5lbTFiUzZoZ243NjZTZHMzTGdSa1pHUlRvTVdVUlNSbTV2ck1DRjNTYmpUL2JmZGEwOVB6M0s1WGxHeXM3TWhDSUpiMUVKRVJQL0R3SWlJeUFXSER4L0d1WFBuN05vYU5XcUVEaDA2eUZRUmtmc3hHbzFJU1VsQmNuSXlrcE9Ua1pTVWhCczNidGlGUTdkdTNZTEZZcEc3Vk5sNWVucENvVkNVNnlwcGx5NWR3dDY5ZStIdjc0K2JOMi9pbzQ4K3dydnZ2b3VEQncraVhyMTZBSUNrcENTTUhqMjZWSzVudFZyeHh4OS80UHZ2djhkYmI3M2wwakVwS1NrQUFIOS8vMEwzc1EzbGV1MjExN0IwNlZLc1c3Y08vZnIxSy9iY0R6MzBFQTRmUG93K2ZmbzRiTXZNek1USWtTTUIzQTV5dW5YclpyYzlQajRlQXdjT1JIQndzTU95OXE0cTcvdGZuQnMzYmdCd2oyRmd1Ym01RUFTQkg4QVFFYmtaQmtaRVJNVVFSUkZmZlBHRlEvdUxMNzVZWnNNeWlOeFJabVlta3BLU3BEQW9KU1ZGZXA2U2tvSmJ0MjdKWGVJZFV5cVYwR2cwMEdnMFVLdlZkdC96dDl2YUZBb0ZsRW9sQkVHQVFxR1F2Z1JCS0xSZG9WQkkxMU9yMWRCcXRlWGF3MmpseXBYUTYvWG8xS2tUdnZubUczejMzWGQ0NktHSDBLTkhEL3p4eHg4QTduNUlXbloydHRTREp6ZzRXSnA0MnRYQXlEYlJkWTBhTllyZGQ4eVlNZmp3d3creFlNR0NZZ09qRFJzMjRQRGh3L0R6ODhQVXFWTWR0aDg5ZWhUeDhmRjQ1cGxuMExWclY0ZnR2cjYraUl1THcvNzkrN0ZwMHlZODg4d3pMcjJlL01yai9wZUU3VjRYRmM2Vmw3eThQQVpHUkVSdWlJRVJFVkV4L3ZqakQ1dy9mOTZ1N2Y3NzcwZVRKazFrcW9pb2JJaWlpTXpNVEZ5OWVoWC8vdnV2dzNmYnhMM3VRcS9Ydzl2Ykc5N2UzdkR5OG9KT3A0TmVyNGRPcDVPK0NudXUxK3ZoNGVFQkR3OFBxTlZxdXpDblBDaVZTdWgwdW5JTGpESXpNL0h4eHgralI0OGVVS2x1Ly9yWHFGRWpSRWRINCtPUFA1WkNucHljSE96WnM2ZkU1OSt4WXdkV3JGaUJIMy84VVpvYkp6QXdFRU9IRGtXUEhqMWNucHZtNHNXTEFJRHc4UEJpOTIzUW9BR2VmUEpKYk42OEdldlhyeTgwTkxwKy9UcGVmZlZWQU1DQ0JRdWNMbExRdm4xN1JFWkdZdG15WlU3UDRldnJpNDgrK2dpOWUvZkdxNisraXNjZWU2eklZWE1GbGZYOUwwNVJBZE9hTld1d1pzMmFRbzhaTm13WVZxMWFWZW8xNVdjeW1TQUlnblJ2aUlqSVBmQmZaU0tpSWhUV3Uyamd3SUV5VkVOVU9nd0dBNjVjdVlMTGx5KzdUU2lrMCtuZzcrOFBQejgvK1ByNlNrRlFsU3BWcE8rMng3YUFxQ0svdVJRRUFYcTl2dHdDbzZWTGx5SXRMUTFEaGd5eFc1VnM4T0RCNk4rL3YzUXZyMXk1Z2s2ZE9wWDQvRHQyN01CMzMzMkgrKzY3RDRtSmlVaFBUOGZwMDZlTFBDWTlQUjJMRnkvR2pCa3pwRGJid2dMTm1qVno2YnJ6NTgvSDl1M2I4ZnJycjZOcjE2NE92V1hNWmpNR0RCaUE1T1JrUFAzMDB4ZzJiSmpUOHlpVlN1emV2UnRCUVVHRlhxdFhyMTdvMmJNbnRtM2JocWlvS0N4WnNzU2xHb0d5di8vRjZkKy92MFBicmwyN3BHRnB2WHIxS2pUVWUvamhoMHU5bm9Kc0U5U1hkM0JMUkVSRnE3aS9hUkVSbFlPREJ3OUtuM2piTkcvZUhJMGJONWFwSWlMWEdRd0dKQ1FrSUNFaEFmSHg4VWhJU01EbHk1ZHgvZnIxRWkwVmZxY0VRWUMvdno4Q0FnTGc1K2NuQlVMNUg5dSt1OE5LVGVYTnk4dXIzQUtqZWZQbW9VNmRPbmowMFVmdEFnc0Fkc0ZiZUhpNE5FZVBLSXBvMWFvVmV2ZnVqV25UcHRrZDgrQ0REOW85Nzl1M0x3WU5Hb1JXclZvaE1qSlNXaWE5TU1uSnllamF0U3RPbkRpQlVhTkdJU1FrQktJb1lzK2VQUkFFd1c0aTZLTFVxMWNQYjczMUZtYk5tb1hubjM4ZU8zZnVoRktwQkhCN0RxV0JBd2RpOSs3ZGFOU29VYkc5WktwWHIxN3M5Ull0V29SZHUzWmgyYkpsR0RGaUJPNjc3NzVpajBsTlRTM3orMStjZ3RlOGVmTW1xbGV2RGtFUUlJb2l1blRwSXZYQ2tvT3RoeEVESXlJaTk4TEFpSWlvRUlYMUxobzBhSkFNMVJBVnptcTFJakV4RVJjdlhzU2xTNWR3K2ZKbFhMNThHVWxKU1dVYURPbDBPZ1FGQlVsZmdZR0JkczhEQWdJcWRDK2dzdWJsNVZWdVBicFVLaFVtVHB3b2hTbk81T2JtUXFGUVNQUEkyRUtmaUlnSXRHelowdW0rTnUzYnQzZTVsZ3NYTHFCcjE2NjRlUEVpSmsyYWhPRGdZQURBbmoxN2NPM2FOVHo0NElNSURBeDArWHhSVVZINDlkZGY4ZE5QUDJINDhPRll0V29WakVZamhnd1pnbzBiTnlJc0xBdy8vUENEMDZGb0pWVy9mbjJNSERrU01URXhPSDM2dEV1QmthZW5aNW5mLzhKa1oyZGp6NTQ5MkxWckY5NTY2eTJFaG9ZQ3VEMnh0OEZnd0tCQmcvRHJyNzlpNGNLRkdEbHlwR3pCcmRWcWxlVzZSRVJVTlA0V1IwUlVpQU1IRGlBdUxzNnVyVVdMRm1qVXFKRk1GUkhkWG9rc1BqNGVGeTVjd0lVTEYzRHg0a1hFeGNVVnVsVDQzVkFvRkFnSkNVSDE2dFdscjVDUUVBUUhCeU1vS0FpZW5wNmMrUDB1ZUhsNWxkdEU0Yk5temNMdzRjT2Rib3VKaVVGOGZMeER1NjIyWThlTzJRMGJLNmlvYmZtWlRDWUFRT3ZXclpHV2xvYVBQdnBJV2hGTUZFVk1uandaQUpDUmtZRzB0RFQ0K3ZxNmRGNmxVb21OR3plaVk4ZU9pSW1KUVdwcUtxNWZ2NDRqUjQ2Z1ljT0cyTEZqaDB1VGFMdHErdlRwbURoeG9rdnpMQUczZzlYeXV2OG1rMG1hUVB2U3BVdnc5L2VIMFdnRUFBd1pNZ1Nob2FHSWpZM0Z3b1VMb1ZBbzhPYWJiNkpodzRhWVBIa3lacytlalRsejVyajBta29iQXlNaUl2Y2tpT1hSSjUySXFJSVJSUkdqUm8xeStDVit5WklsYU5pd29UeEZVYVZqTUJody92eDVuRHQzVGdxSEVoSVNTdlhObFVxbHNndUVxbFdyaHVyVnF5TTBOQlNCZ1lIc0lWU0dldmJzaWRPblR6c01leTFyQXdZTXdOYi9GZ2dBQUNBQVNVUkJWTHAxNjZUZVo0ODg4Z2grKysyM096NWZ3VjhsSXlNakVSc2JhOWVlblowTlgxOWZtTTFtZUhoNDRNc3Z2OFNUVHo0cGJWKytmRGxlZnZsbHFGUXFtTTFtZE96WUVULzg4QU8wV3EzTGRWeStmQmxObWpTUmh2blZxRkVEZi8vOU42cFdyVnJpMXlRSUFzTER3NTBHT1VVSkNRa3B0bWRmV2R6L3VMZzRqQmt6Qm52MzdrVjJkcmEwTFRJeUVvOC8vamdlZi94eGRPN2NHU2FUQ1czYXRNSEpreWN4WnN3WVJFZEhJeXNyQ3cwYU5FQnljaksrLy81N3A2dkVsYlhKa3lkajRjS0ZNQmdNSEpaR1JGVE9oQ0krL2VOdmdVUkVUdXpidDgvaGpVTExsaTBaRmxHWkVVVVJpWW1KT0h2MkxNNmNPWVBZMkZoY3VuU3AxTUloclZhTG1qVnJJanc4SEdGaFlRZ1BEMGQ0ZURoQ1FrTDRCazBtNVRtSFVWR2NyY3AxOGVKRnRHN2RHcUdob1VoTVRJU25weWQyN05qaDBoQXNaMkppWW1BMm0rSG41NGR0MjdhaGJkdTIwclpmZnZrRnI3MzJHZ1JCd0xadDI3Qm8wU0w4L1BQUEdEeDRNTDc4OHN0aWU3RmxaMmRqN2RxMWVPKzk5NUNabVNuTnk1T1ltSWlISG5vSWI3enhCbDU0NFFXWGV5eVZ0OUs0LzRHQmdkaTllemVVU2lXNmQrK09KNTU0QWoxNjlFQllXSmkwVDA1T0RucjI3SW1USjAvaXZ2dnV3N3g1OHdEYy9uTVlIUjJOUG4zNjRKbG5uc0YzMzMySExsMjZsTWxyTFE0L3h5WWljaThNaklpSUNyQmFyWnk3aU1wY1JrWUd6cDQ5SzMzRnhzYVd5bncyR28xR0NvTnNYMkZoWVFnT0RtWXc1R2IwZWoxeWNuSmd0VnJkNm1mejQ0OC9ZdGl3WVRDWlRQanFxNitRbDVlSExsMjZvRzNidG5qdnZmY3djdVRJRXRjN2VQQmd4TVRFWU9uU3BYYXJibTNmdmgzUFAvODhUQ1lUb3FLaTBMVnJWN1JxMVFvdFc3YkVoZzBiVUxkdVhhZkRwTXhtTS9idTNZc3Z2L3dTR3pac2tJS2lGMTU0QVhQbnpzWEJnd2Z4MWx0djRkS2xTM2o1NVpjeGZ2eDRkTy9lSFQxNjlFQ1hMbDFjSGs1V0VxSW9JaU1qUTVxRDZFN2R5ZjMzOHZMQ2I3LzlobWJObWtHbjB6bWM4OXExYStqVnF4ZU9IRG1DYXRXcVlldldyZkQwOUpTMlAvMzAweGczYmh5V0xGbUM3dDI3WTk2OGVWS0lWeDVzY3p0WkxKWWk1M2tpSXFMeXhjQ0lpS2lBMzM3N0RRa0pDWFp0clZxMVFrUkVoRXdWMGIwZ05UVVZKMCtleE1tVEozSGl4QWxjdVhMbHJzL3A1ZVdGZXZYcW9XN2R1cWhYcng3cTFhdUgwTkJRdnVHcUlEdzlQV0V5bVdBd0dKeSt5UzlQWnJNWjI3ZHZ4OGNmZjR4ZHUzWWhMQ3dNdi96eUN5SWpJd0VBUjQ0Y1FmLysvVEY2OUdoRVIwZGp4SWdSZU82NTUxQ3RXalVBUUZaV0ZnUkJRRzV1THE1ZnYrNHdsTkhMeXdzSER4NkVXcTBHY0RzWVdMQmdBYVpPblFxcjFZcFhYbmtGTTJmT0JBRDQrL3RqOCtiTmFOMjZOZWJPbll1R0RSdGl3SUFCdUhEaEF2YnUzWXVmZi80Wk8zZnVSRnBhR29EYnZlZUdEaDJLOGVQSG8wbVRKZ0NBV3JWcTRlbW5uOGE2ZGV1d2JOa3kvUDMzMzlpOGVUTTJiOTRNNFBacVpQZmZmeithTm0yS3NXUEhJaWdvcUVUM0t5MHREVGR2M29TdnJ5ODhQVDBoaWlJKysrd3o1T2JtU3Zlc1BPOC9jSHR1S0dlMmI5K09GMTk4RWNuSnlkSUU0SFhxMUhIWWI5R2lSVWhOVGNYYXRXc3hmdng0ZlBubGw1ZzdkMjY1OVRZU1JaRTlqSWlJM0F3REl5S2lmS3hXSzlhdFcrZlFQbkRnUUJtcW9ZcEtGRVZjdjM1ZENvaE9uanlKYTlldTNkVTVBd01EN2NLaHVuWHJJakF3a0pOT1YyQTZuUTRXaXdWbXMxbTJHbjcvL1hlODg4NDcyTGR2SHpJek02SFQ2ZkQ2NjY4aktpb0tQajQrMG42MWE5ZkczcjE3c1hMbFNzeWRPeGZqeG8zRHVISGpVSzllUFJ3K2ZCZzdkKzVFLy83OXBmMXR3VTErdHJEb3pKa3o2TmV2SDQ0ZE93YWxVb2tGQ3hiZ2pUZmVzTnUzV2JObWlJNk94dkRod3pGbHloVEV4OGZqN2JmZnR0dW5WYXRXNk4rL1AxNTQ0UVducTZwNWVIaGcyTEJoR0Rac0dJNGZQNDdObXpmanUrKyt3N0ZqeDZTVkJLOWZ2Kzd5cE4zNW5UcDFxdENWNFVhTUdPSHllVXJyL2hlMkF0ejQ4ZU94Wk1rU0FNREREeitNYjc3NXhpNWt5aytoVU9Eenp6OUg5ZXJWTVgvK2ZCdytmQmdUSmt6QW5qMTd5bTA0SHllL0ppSnlMd3lNaUlqeTJiTm5qMFBQajRjZWVnZ05HalNRcVNLcUtKS1NrbkQwNkZHY09IRUNKMCtlUkdwcTZoMmZTNi9YSXlJaUFwR1JrWWlNakVSRVJFU3BMQWxPN2tXbFVzRnF0Y0ppc2NoV1E2TkdqZkRYWDMraFNaTW1lUGJaWnpGdzRFQUVCQVE0M1ZlbFVtSDA2TkVZTm13WU5tL2VqSysvL2hxMWF0V0NuNThmR2pSb2dORFFVS2hVS3RTc1dSTUxGaXdvOUpxMnBkM3IxNitQVmF0V29VT0hEazczR3pac0dLNWN1WUxCZ3djak5EUVVHelpzUVBYcTFkRzllM2YwN05uVGFTK1p3alJyMWd6Tm1qWERqQmt6a0pxYWlvTUhEK0xBZ1FONDdybm43bWc0WU9QR2pSRVlHQWl6MlN3TktheGV2YnJVMDhsVnBYWC9DOU8zYjErc1dMRUM0OGVQeDR3Wk00cWR4RjRRQk15Yk53OGRPblRBMHFWTHNYNzkrbklKaTJ3L0F3WkdSRVR1aGF1a0VSSDl4Mkt4WU9USWtVaE1UTFJyajQ2T1J2MzY5V1dxaXR4VlRrNE9qaDgvanFOSGorS3Z2LzdDLzdOMzUrRk4xUGtmd04rVHMybFRlcDlBS1FYa2tsT0tjaWdnSW5LNHFDanVndWd1NjcyNnErZ2VJaXJnZ3VleTZzb3VudnhBUVJFVlJRNVJVVmxFN2xQdVFrdExvZENXbm1udVpINS84TXhzMDdRMGJkTk1rcjVmejlPbnlYY21NNSttVithZDczSDI3TmxtSFVldFZxTno1ODRlNFZESGpoM1pjNmdOZVBycHA3Rmd3UUtVbDVjck9pR3owK2tNK0dwNEZ5NWNRRXhNRENJaUlnSjZYbDk5OTkxM01CZ01IcE56dDViV2Z2N0x5c29RSHgvZmFzZjNoN2x6NTJMZXZIa29MeTlIdTNidGxDNkhpS2hONFNwcFJFUSsrT0dISDd6Q29pRkRoakFzSWdDWEFzVVRKMDVnNzk2OTJMdDNMNDRjT2RLc2Q4TU5CZ091dlBKSzlPblRCNzE3OTBhM2J0MmF0SFE0a2I4Rk9pd0NnSlNVbElDZnN5bHV1T0dHZ0oycnRaLy9ZQStMZ1A4TlYxUnllQ1lSRVhsallFUkVoRXZkNEZlc1dPSFZmdGRkZHlsUURRV0x5c3BLN055NUV6dDI3TUMrZmZ1YXRZcFp1M2J0MEtkUEgva2pLeXNycUZiRUl1VzRYQzZvVkNyMkpxTTJUNnZWUWhSRkJrWkVSRUdHZ1JFUkVZRHQyN2Q3RFNrYU9uUW91bmJ0cWxCRnBBUlJGSkdmbjQvdDI3ZGorL2J0T0hic1dKTlg3WW1MaTBPL2Z2M1F0MjlmOU9uVGg4UExxRUV1bHd1Q0lEQkFwRFpQcDlOQkZFVTRIQTZsU3lFaW9sb1lHQkVSQWZqc3M4KzgydGk3cUcxd09CdzRlUEFnZHV6WWdlM2J0K1BDaFF0TmVyeGVyMGVmUG4wd2NPQkFEQnc0RUptWm1ReUl5Q2RTRHlNR1J0VFdTY055clZhcndwVVFFVkZ0REl5SXFNMDdmdnc0RGgwNjVORjIxVlZYb1V1WExncFZSSzNOYXJWaTU4NmQyTEpsQzNidDJnV0x4ZUx6WXdWQlFOZXVYZVdBcUhmdjN2TDhHMFJONFhRNjJjT0lDSmZtZGdNWUdCRVJCUnNHUmtUVTVuMzY2YWRlYlpNblQxYWdFbXBORm9zRk8zZnV4SC8vKzEvczJyVUxOcHZONThmR3hNVGc2cXV2Um5aMk52cjM3ODlWZk1ndnBDRnA3SkZHYlIxN0dCRVJCU2NHUmtUVXBsMjRjQUZidG16eGFPdmN1VE1HRGh5b1VFWGtUMmF6R1R0MjdKQjdFdG50ZHA4ZjI3bHpaMXh6elRXNCt1cXIwYU5IRDE3VWs5ODFaNVU5b25BazlUQnFTbTlQSWlKcWZReU1pS2hOVzcxNnRkZWt4cmZkZGh2RGdSQm1zOW13WThjT2ZQLzk5OWk5ZTdmUGs2aHFOQnIwNzk5ZkRvbVNrNU5idVZJaUlnSVlHQkVSQlNzR1JrVFVacGxNSm56OTlkY2ViZkh4OFJnMWFwUkNGVkZ6aWFLSWd3Y1BZdE9tVGRpeVpRdk1ack5QajR1TWpNUTExMXlENGNPSFkrREFnZkpGQzFFZ2FEUWF1TjF1OWpTaU5vK0JFUkZSY0dKZ1JFUnQxb1lORzd4ZW5FNmFOSWtUR0llUTA2ZFBZOU9tVGZqKysrOVJXbHJxMDJPTVJpT0dEaDJLYTYrOUZnTUdET0QzbXhTajErdmhjcm5nZERxVkxvVklVUkVSRVFEZ2M5aFBSRVNCd2NDSWlOb2twOU9KTDc3NHdxTk5yOWRqd29RSkNsVkV2cXFvcU1DbVRadnczWGZmSVRjMzE2Zkh4TVRFWU9qUW9SZytmRGo2OSs4UGpZYi8va2g1a1pHUmNMdmRNSnZObkVpZDJqUXBNT0trMTBSRXdZV3ZtSW1vVGRxOGViTlhqNVN4WThjaU9qcGFvWXJvY3R4dU4vYnUzWXNOR3paZzI3WnRjTGxjalQ0bU1qSVMxMTEzSFVhT0hJbStmZnRDclZZSG9GSWkzOFhFeEFBQUtpc3JrWnFhcW5BMVJNcVJocVF4TUNJaUNpNE1qSWlvelJGRkVaOTk5cGxIbXlBSXVPMjIyeFNxaUJwU1hGeU1qUnMzWXVQR2pTZ3BLV2wwZjQxR2crenNiSXdlUFJwWFgzMDFkRHBkQUtva2FwNkVoQVFBUUVsSkNicDM3NjV3TlVUSzBldjFBQzR0V2tCRVJNR0RnUkVSdFRrSERoekFxVk9uUE5xR0RoMkt0TFEwaFNxaTJweE9KN1p2MzQ0Tkd6Wmd6NTQ5WHF2WTFhZDM3OTRZUFhvMHJyMzJXZzd0b1pDUm5wNE9BQ2dzTEZTNEVpSmxTWUdSM1c1WHVCSWlJcXFOZ1JFUnRUbDFleGNCd08yMzM2NUFKVlJiV1ZrWjFxMWJoM1hyMXFHOHZMelIvZFBTMG5EampUZmkrdXV2NTNBZUNrbWRPM2VHSUFnK3o4VkZGSzVVS2hVQStQUUdBUkVSQlE0REl5SnFVd29LQ3JCejUwNlB0cDQ5ZTZKWHIxNEtWZFMyaWFLSVk4ZU80Y3N2djhSLy8vdmZSdWNtMG1nMEdENThPRzY2NlNiMDc5OGZnaUFFcUZJaS84dk16SVRCWU1EaHc0ZVZMb1ZJVVE2SEF3QzRhaVVSVVpCaFlFUkViY3JubjMvdTFUWjU4bVFGS21uYjdIWTdObS9lakMrLy9CSTVPVG1ON3ArUmtZSHg0OGRqOU9qUkhISkdZVU9yMWFKSGp4N1lzR0VEUm8wYUJhZlQ2YldQV3EyR1hxK0hWcXVGVnF1RndXQ0FScU9CWHE5SFJFUUVJaUlpb05QcG9OZnJFUmtaS2U5ZjkvSDEwV2cwZnAzblN4QUVlZkxpcHBDK3RycnExaTRJQWlJaUl1U2dXS2ZUeVNzZXFsUXE2UFY2Q0lMZ3NaOGdDRjRUM3F2VjZuckQ1dnIyYlFsL0h5K2NTVVBSdUlJbEVWRnc0VjlsSW1venlzdkw4ZDEzMzNtMHBhYW1ZdGl3WVFwVjFQYVVsNWRqelpvMVdMZHVIU29yS3krN3IxNnZ4OGlSSXpGdTNEajA2TkdEdllrb0xJMGJOdzd6NTgvSGp6LytxSFFwWVVtbFVubUZFRnF0dHNIQXlKK0JoU0FJUHZlWWlZaUlrSWRsMVZZMzFETVlESEx0dFFNMTZmRjZ2VjV1VjZ2VmNxaFdOMmpVNi9YUTZYU0lpSWhBWkdRa0RBYUQvQkVWRllYSXlFaW9WQ3FvVkNwb3RWcDVNbXFId3dHNzNRNmJ6UWFyMVFxTHhTTGZ0bHF0c05sczhqNmlLTUpnTUNBdUxnN3QyN2RIOSs3ZDBhRkRoOHMrRCt4aFJFUVVYQmdZRVZHYnNYNzllcm5idStUV1cyK3Q5MFU2K1ZkaFlTRSsvZlJUZlB2dHQvWDJvcWl0ZmZ2MnVQbm1tekZtekJnWWpjWUFWVWlrakxsejUyTFNwRW5RYXJWZXZWSHNkanVjVHFmOHVlN0ZlZTBMZHVraTN1Rnd3T0Z3d08xMmV5MVJiclBaR2h6MktaMm5JYUlvd21xMVhuYU9tY2IydWR3NTZqNU8ram9rTHBkTERpMXFmMjJpS01MdGRudmRkcnZkRUVVUm9paDZuWk1US3l0RHJWWmp3SUFCV0xWcUZUSXpNNzIyQWVBYkEwUkVRWWFCRVJHMUNXNjNHeHMyYlBCb014cU5HRHQyckVJVnRRMkhEeC9HcWxXcnNHM2J0c3Z1SndnQ3NyT3pNV25TSkZ4MTFWVzhhS0EyUTYxV0l6czdXK2t5UWxidFFNamxjc21CdE5URHBYWWJBRmdzRm85Z1Nncmo2cXE3WDNOWkxCYWY5NnZ2ZkxXRE1zQXpTS3Q5MjJxMXd1MTJ5MjIxUTBhbjB3bWJ6ZVlSTEZvc0Z0anRkamx3dEZnc01Kdk5Ic0dqRkw3VnB0VnFvVktwb05QcDVLR1EwdEJJZzhFZzkyeVNoaWFheldhVWw1ZkRicmNqUGo0ZWd3Y1BSbHhjbk5keGs1S1NrSlNVaEl5TURKK2VMeUlpQ2d3R1JrVFVKdXphdFFzbEpTVWViVGZkZEZPejV0dWd5eE5GRVQvLy9ETldyVnFGbzBlUFhuWmZLYlM3K2VhYmtaYVdGcUFLaVNoY0NJTFE0QnhOMUhSdXR4c3VsMHZ1b1ZXWFNxV0NJQWhRcVZSK25aOUpyOWZqNk5HamlJK1A5OXN4aVlpbzVSZ1lFVkdic0c3ZE9xKzJDUk1tS0ZCSitISzczZmp4eHgreGZQbHlGQllXWG5iZkRoMDZZUExreVJnOWVqUXY5b2lJZ29RMGI1RVNFaElTRkRrdkVSRTFqSUVSRVlXOWtwSVM3Tnk1MDZOdHdJQUJTRTlQVjZpaThDS0tJbjc2NlNjc1c3WU1CUVVGbDkyM1Y2OWVtREpsQ3E2NTVob09PeU1pSWlJaUNtSU1qSWdvN0czWXNNR3JhLzM0OGVNVnFpWjhpS0tJN2R1M1k5bXlaY2pOemIzc3ZrT0dETUVkZDl5QjNyMTdCNmc2SWlJaUlpSnFDUVpHUkJUV1hDNFhObTdjNk5FV0d4dUxvVU9IS2xSUjZCTkZFWHYyN01IU3BVdHg0c1NKQnZmVGFEUVlNMllNSmsrZWpJNGRPd2F3UWlJaUlpSWlhaWtHUmtRVTFuYnUzSW5TMGxLUHRodHZ2QkVhRGYvOE5jZUJBd2V3ZE9sU0hENTh1TUY5TkJvTnhvMGJoMS8vK3RkSVRFd01ZSFZFUkVSRVJPUXZ2R0lpb3JDMmZ2MTZyellPUjJ1Nnc0Y1BZK25TcFRodzRFQ0QrNmpWYXR4NDQ0MllPblVxa3BPVEExZ2RFUkVSRVJINUd3TWpJZ3BieGNYRjJMVnJsMGZid0lFRHVYeDdFNXc0Y1FKTGx5N0Y3dDI3Rzl4SEVBU01HVE1HVTZkTzVYTkxSRVJFUkJRbUdCZ1JVZGppWk5mTmw1dWJpMlhMbG1IYnRtME43aU1JQWthTkdvVnAwNmFoUTRjT0FheU9pSWlJaUloYUd3TWpJZ3BMVHFjVFgzLzl0VWRiWEZ3Y2hnd1pvbEJGb2FHOHZCeExsaXp4bWlpOHJ1dXV1dzdUcDA5SFJrWkdnQ29qSWlJaUlxSkFZbUJFUkdGcHg0NGRLQ3NyODJnYk8zWXNKN3R1Z05QcHhGZGZmWVZseTViQmJEWTN1Ti9Rb1VNeGZmcDBaR1ZsQmJBNklpSWlJaUlLTkY0NUVWRllxbSt5NjNIanhpbFFTZkRidjM4Ly92M3ZmeU0vUDcvQmZRWVBIb3k3Nzc0YjNicDFDMkJsUkVSRVJFU2tGQVpHUkJSMnpwOC9qejE3OW5pMFhYWFZWVWhOVFZXb291QlVYRnlNdDk5K0cxdTJiR2x3bjc1OSsyTEdqQm5vMmJObkFDc2pJaUlpSWlLbE1UQWlvckJUMzJUWEV5Wk1VS2lhNEdPMzI3RnExU3FzWExrU05wdXQzbjJTazVQeHdBTVBZTml3WVJBRUljQVZFaEVSRVJHUjBoZ1lFVkZZY1RxZFhoTTJ4OFhGNGVxcnIxYW9vdUFoaWlLMmI5K094WXNYNC96NTgvWHVvOVZxTVdYS0ZOeDU1NTNRNi9VQnJwQ0lpSWlJaUlJRkF5TWlDaXU3ZCs5R2VYbTVSOXROTjkzVTVpZTdQblBtREJZdlhvemR1M2MzdU0rd1ljTncvLzMzYytnZUVSRVJFUkV4TUNLaThMSnAweWFQKzRJZ3RPbkpyczFtTTVZdlg0N1ZxMWZENVhMVnUwL0hqaDN4OE1NUFkrREFnUUd1am9pSWlJaUlnaFVESXlJS0d6VTFOZGkrZmJ0SFc3OSsvWkNTa3FKUVJjcmFzV01IWG52dE5aU1ZsZFc3M1dBd1lQcjA2WmcwYVZLYjc0RkZSRVJFUkVTZWVJVkFSR0ZqNjlhdHNOdnRIbTJqUjQ5V3FCcmxtRXdtTEY2OEdOOSsrMjJEKzl4NDQ0MllNV01HNHVMaUFsZ1pFUkVSRVJHRkNnWkdSQlEyNmc1SDAycTFHRFpzbUVMVktHUFhybDM0NXovL2lZc1hMOWE3L1lvcnJzQWYvdkFIOU9qUkk4Q1ZFUkVSRVJGUktHRmdSRVJob2JTMEZBY09IUEJvR3pKa0NLS2lvaFNxS0xCcWFtcncxbHR2ZWEwUUo0bU9qc2E5OTk2THNXUEhRaENFQUZkSFJFUkVSRVNoaG9FUkVZV0ZIMzc0QWFJb2VyUmRmLzMxQ2xVVFdIdjI3TUhDaFF0UldscGE3L1loUTRiZ1QzLzZFNGVmRVJFUkVSR1J6eGdZRVZGWXFEc2NMVG82R3RuWjJRcFZFeGdXaXdWdnYvMDIxcTlmWCs5Mm85R0lQL3poRHhnMWFoUjdGUkVSRVJFUlVaTXdNQ0tpa0plWGw0ZTh2RHlQdGhFalJvVDF5bC83OXUzRHdvVUxVVnhjWE8vMndZTUg0N0hISGtOQ1FrS0FLeU1pSWlJaW9uQVF2bGRUUk5SbWZQLzk5MTV0NFRvY3pXS3g0TjEzMzhYYXRXdnIzUjRaR1ltSEhub0lZOGFNWWE4aUlpSWlJaUpxTmdaR1JCVFNSRkgwQ294U1VsTFFxMWN2aFNwcVBiLzg4Z3RlZmZWVm5EOS92dDd0Z3dZTndtT1BQWWFrcEtRQVYwWkVSRVJFUk9HR2dSRVJoYlNEQnc5NlRmWThldlRvc09wZEk0b2lQdjc0WXl4ZHV0UnJZbThBTUJnTWVPQ0JCM0RUVFRlRjFkZE5SRVJFUkVUS1lXQkVSQ0d0N21UWFFIZ05SNnVxcXNJcnI3eUNuVHQzMXJ1OWYvLytlT0tKSjVDY25Cemd5b2lJaUlpSUtKd3hNQ0tpa0dXejJiQmx5eGFQdGl1dXVBSWRPM1pVcUNML09uYnNHT2JQbjEvdnhOWjZ2UjczM1hjZkprNmN5RjVGUkVSRVJFVGtkd3lNaUNoazdkaXhBMmF6MmFNdEhIb1hpYUtJTDc3NEF1KysreTZjVHFmWDlxeXNMTXllUFJ2dDI3ZFhvRG9pSWlJaUltb0xHQmdSVWNpcU85bTFJQWdZT1hLa01zWDRpZGxzeHNLRkM3MTZUa25HalJ1SGh4NTZDSHE5UHNDVkVSRVJFUkZSVzhMQWlJaENVblYxdGRlOFBsZGRkUlhpNHVJVXFxamxjbk56OGZ6enorUGN1WE5lMi9SNlBmNzR4ei9paGh0dVVLQXlJaUlpSWlKcWF4Z1lFVkZJMnI1OU8xd3VsMGRiS0E5SDI3aHhJOTU4ODAzWTdYYXZiUjA2ZE1Benp6eUR6TXpNd0JkR1JFUkVSRVJ0RWdNaklncEpXN2R1OWJpdjFXb3hkT2hRaGFwcFBwdk5oamZmZkJQZmZQTk52ZHRIamh5Snh4NTdEQWFESWNDVkVSRVJFUkZSVzhiQWlJaENqc1Zpd2U3ZHV6M2FCZzBhRkhLaFNsRlJFZWJNbVlQVHAwOTdiZE5vTkhqd3dRZTVDaG9SRVJFUkVTbUNnUkVSaFp4ZHUzYkI0WEI0dEEwYk5reWhhcHJueUpFam1ETm5EaW9ySzcyMnBhU2tZUGJzMmJqaWlpc1VxSXlJaUlpSWlJaUJFUkdGb0o5Kytzbmp2a3Fsd2pYWFhLTlFOVTIzZWZObXZQTEtLMTZoRndCY2M4MDErUE9mL3d5ajBhaEFaVVJFUkVSRVJKY3dNQ0tpa0dLMzI3MVdSK3ZYcngraW82TVZxc2gzb2loaTVjcVZXTEpraWRjMlFSQXdZOFlNM0hISEhSeUNSa1JFUkVSRWltTmdSRVFoWmQrK2ZiQllMQjV0dzRjUFY2Z2Ezem1kVHJ6eHhodll1SEdqMXphRHdZQlpzMlpoOE9EQkNsUkdSRVJFUkVUa2pZRVJFWVdVdXNQUkJFRUkrdFhSVENZVC92NzN2MlBmdm4xZTJ4SVRFL0g4ODg4akt5dExnY3FJaUlpSWlJanF4OENJaUVLRzArbkV0bTNiUE5wNjl1eUorUGg0aFNwcTNJVUxGekI3OW13VUZCUjRiZXZTcFF2bXpadUh4TVJFQlNvaklpSWlJaUpxR0FNaklnb1p2L3p5QzZxcnF6M2Fnbms0MnZIangvSHNzOCtpb3FMQ2E5dmd3WU14YTlZc0dBd0dCU29qSXZvZms4a2szemFielhDNVhCN2JiVFliN0haN2s0K3IwV2pxL1J1bjErdWgwK204MmxVcUZTSWpJNXQ4bmxEMC92dnZZOGFNR1VxWFFVUkVkRmtNaklnb1pHemR1dFdyTFZpSG8yM2R1aFV2dmZRU2JEYWIxN1pmL2VwWGVPaWhoNkJTcVJTb2pJaVU1SEE0OE9hYmIrTGxsMStHV3ExRzkrN2RjZVdWVnlJakl3TUpDUW1JaVlsQmRIUTB0RnF0MTJPdFZpc2NEZ2NjRGdlc1ZpdHNOaHVzVml2TVpqTk1KaE1zRm92OFlUS1o1SGF6MlF5YnpTYmZ0dHZ0OGpaUkZCVjRGcHBHclZiWEd5UTFGRWcxeHUxMm82YW1wdEcyeTVGQ0w2MVdpNGlJQ0VSR1JpSWlJZ0pSVVZGbzE2NGRqRVlqb3FPallUQVlZRGFiVVZGUmdhS2lJbFJVVkVDdjF5TW5Kd2RUcGt6aGlwaEVSQlRVQkRFVVhpa1FVWnNuaWlLbVRwMktzckl5dWExTGx5NzQ5Ny8vcldCVjlWdTllalhlZXVzdHJ3c3hRUkR3NElNUDRwWmJibEdvTWlKUzJwNDllekJvMENBSWdoQVNZUTIxRGtFUVlMVmE2KzFwUlVSRUZFakNaWlpvWmc4aklnb0pSNDhlOVFpTGdPQWJqaWFLSWxhc1dJRmx5NVo1YmRQcjlYanFxYWN3Wk1nUUJTb2pvbUNoMStzQkFFdVdMSUhiN2NiQmd3ZXhmLzkrbkRoeEFpVWxKWEE0SE0wK3J0VERKU29xQ2dhRHdlTzIwV2hFUkVRRURBYUQvS0hSYUJBVkZRV1ZTZ1dkVHVjUlhramIvVUhxRWRXUW1wb2FqL0Nzb1NGd0Zvc0ZUcWV6M3NlNzNlNG0xeVVJUXIwOWZLUmVRN1hWclVrVVJibHVrOGtrOS9hcXJxNUdWVlVWcXF1clBWYjBOQnFOU0UxTlJVeE1EQzVldklnREJ3NzQ3ZmtsSWlKcUxmeFBSVVFob2U3cWFFQndCVWFpS0dMcDBxWDQ2S09QdkxiRng4ZGozcng1Nk5hdG13S1ZFVkV3U1V0TGd5QUlpSW1KWVcvRE5tcjkrdlY0OE1FSE9TeVppSWlDSHY5VEVWSFFFMFhSS3pEcTBLRURPbmJzcUZCRm5rUlJ4TnR2djExdldKU1ptWWszM25pRFlSRVJBYmdVSU1mR3h1TElrU05LbDBJS09YSGlCRkpUVTVVdWc0aUlxRkhzWVVSRVFTODNOeGNYTGx6d2FCcytmRGd1TTl3MllFUlJ4SnR2dm9tMWE5ZDZiZXZXclJ0ZWVPRUZSRWRISzFBWkVRVWpRUkNRa1pHQmt5ZFBLbDBLS2VURWlSUEl5TWhRdWd3aUlxSkdzWWNSRVFXOW5UdDNlclVOR3paTWdVbzh1ZDF1TEZ5NHNONndxR2ZQbm5qcHBaY1lGaEdSbDR5TURPVGw1U2xkQmlra0p5Y0htWm1aU3BkQlJFVFVLQVpHUkJUMGR1M2E1WEUvUGo1ZThTRmVMcGNMTDcvOE1yNzU1aHV2YlgzNjlNRUxMN3lBcUtnb0JTb2pvbURYdm4xN25EbHpSdWt5U0NHNXVibm8zTG16MG1VUUVSRTFpa1BTaUNpb21Vd21yN2src3JPekZSMk81blE2OGNJTEw5UTdFZmZBZ1FNeFo4NGNlU1VrSXFLNjB0TFNjT0hDQllpaUdCUkRheWx3WEM0WGlvcUswS0ZEQjZWTElTSWlhaFI3R0JGUlVOdTdkNi9IY3N2QXBjQklLWGE3SGZQbXphczNMQm84ZUREbXpwM0xzSWlJTGlzeE1SRVdpd1hWMWRWS2wwSUJWbEZSQVp2TmhzVEVSS1ZMSVNJaWFoUURJeUlLYW5XSG82bFVLZ3dZTUVDUldtdzJHK2JNbVlNZE8zWjRiUnMyYkJpZWUrNDU2SFE2QlNvam9sQVNIeDhQbDh1Rmlvb0twVXVoQUNzcEtZSGI3VVpDUW9MU3BSQVJFVFdLZ1JFUkJTMVJGTDBDbzE2OWVzRm9OQWE4RnBmTGhRVUxGbURQbmoxZTIwYU9ISWxaczJaQm8rRW9YeUpxWEd4c0xBQ2d2THhjNFVvbzBNNmRPd2RCRUJnWUVSRlJTT0RWRFJFRnJWT25UbmxkVUNreEhFMFVSZnp6bi8vRTl1M2J2YmFOR1RNR00yZk9oRXJGL0oySWZCTVRFd01BcUt5c1ZMZ1NDclN6Wjg5Q3A5UEpvU0VSRVZFd1kyQkVSRUdyYnU4aUlQQ0JrU2lLZU9lZGQvRHR0OTk2YlJzL2ZqeisrTWMvY3RKYUltcVM2T2hvQU9DUXREYW9zTEFRQ1FrSjBHcTFTcGRDUkVUVUtMNGxUa1JCYS9mdTNSNzM0K1Bqa1pXVkZkQWFWcTFhaGM4Kys4eXIvZnJycjJkWVJFVE5JZzJycmFxcVVyZ1NDclNDZ2dLa3A2Y3JYUVlSRVpGUEdCZ1JVVkF5bVV3NGN1U0lSMXQyZG5aQUE1b05HemJndmZmZTgyclB6czdHRTA4OHdiQ0lpSnJGYURSQ0VBUU9TV3VER0JnUkVWRW9ZV0JFUkVGcDc5NjljTHZkSG0yQkhJNjJkZXRXdlA3NjYxN3R2WHIxd2pQUFBNTUpyb21vMlNJakk2SFJhRGdrclEzS3o4OUh4NDRkbFM2RGlJaklKd3lNaUNnbzFaMi9TS1ZTWWNDQUFRRTU5NEVEQjdCZ3dRS0lvdWpSbnBtWmllZWZmeDU2dlQ0Z2RSQlJlRElZRE5EcGRGd2xyWTBSUlJHRmhZVU1qSWlJS0dRd01DS2lvQ09Lb3RmOFJiMTY5WkxuL1doTk9UazVlTzY1NStCME9qM2FVMUpTc0dEQmdvRFVRRVRoVFJBRXhNVEVNREJxWThyS3lsQlZWY1hBaUlpSVFnWURJeUlLT3JtNXVTZ3JLL05vQzhSd3RNTENRano5OU5Pd1dDd2U3Ykd4c1hqeHhSZVJrSkRRNmpVUVVkc1FIeCtQaXhjdktsMEdCVkIrZmo1RVVXUmdSRVJFWjZFdGpnQUFJQUJKUkVGVUlZT0JFUkVGbmJyRDBZRFdENHlxcXFvd2UvWnNyMGxvSXlNanNXREJBazVTU2tSK0ZSY1h4OENvamNuUHp3Y0FkT3JVU2VGS2lJaUlmTVBBaUlpQ3p0NjllejN1eDhmSEl5c3JxOVhPNTNRNjhmZS8veDFGUlVVZTdWcXRGblBuemtXWExsMWE3ZHhFMURiRnhjVnhTRm9iVTFCUUFMMWVqOVRVVktWTElTSWk4Z2tESXlJS0tuYTdIVWVPSFBGb0d6Um9VS3N1WWYvV1cyL2h3SUVESG0wcWxRcFBQLzAwK3ZidDIycm5KYUsyS3pZMk5xZ0RvOUxTVXErNTNQeXBwcWJHcjhmYnRtMGJ2dnp5UzVoTUpyOGUxNThLQ2dxUWtwSUNuVTZuZENsRVJFUStZV0JFUkVIbDZOR2pjRGdjSG0zOSsvZHZ0Zk90VzdjT2E5YXM4V3AvNktHSE1HVElrRlk3THhHMWJURXhNYWlxcW9MYjdWYTZsSHJObURFRE1URXhYZ3NRTkVWRVJBVDY5ZXRYNzdaYmI3MFZQWHYyUkVWRlJiT1BYOXNmLy9oSDNITExMZGk2ZGF0Zmp0Y2F6cHc1Zy9idDJ5dGRCaEVSa2M4MFNoZEFSRlJiM1o0K0FCcTg0R2lwZ3djUFl0R2lSVjd0NDhhTnc4MDMzOXdxNXlRaUFpNzFNS3FwcVlIRDRZQmVydy9JT2NlUEg0L2MzTndHdHg4N2Rnd0E0SEE0OE1NUFAwQ2xVcldvbDZYTlpvUE5adk5xUDMvK1BMNy8vbnYwNjljUHNiR3h6VDYrWk5PbVRkaTllemNHRHg2TXNXUEh0dmg0cmFXd3NCQWRPblJRdWd3aUlpS2ZNVEFpb3FCU056QktUMDlIWW1LaTM4OXovdng1UFAvODgzQzVYQjd0VjE1NUpSNTU1SkZXSFFKSFJCUVRFd05SRkZGVlZZV2twS1NBbkRNM054ZkhqeDl2ZEwvdnYvOGVKcE1KdDk5K2U1T0dUeFVWRldIKy9QbVlNbVVLcnJ2dXVnYjMrK0NERCtCeXVUQjkrblNmajMwNTgrYk5Bd0E4OTl4emZqbGVhemw3OWl3R0R4NnNkQmxFUkVRK1kyQkVSRUhEYXJYSzczQkxXcU4za2NWaXdadzVjMUJWVmVYUm5weWNqR2VmZlJZYURmODBFbEhyaW9tSkFRQlVWbFlHTERDU2lLTG9jYjlIang0ZVFkS0hIMzRJQUxqdHR0dWFkTnljbkJ3c1dyUUluVHAxYWpBd0VrVVI3N3p6RHJSYUxhWk5tOWFrNDk5NjY2MDRldlNvMS9GT25EZ0JBSmc1Y3labXpwelpwR1BXL1ovVFdod09CMHBLU2pqaE5SRVJoUlJlRlJGUjBEaDgrTERYSkt2K0RveEVVY1RMTDcrTXZMdzhqM2E5WG8rNWMrZktGM0ZFUksxSitsdFRON2hXV21WbEpWYXZYZzBBbURwMUtxWk9uWHJaL1RkdjNpeUhROUt5OFYyN2RtMXcvNDBiTnlJbkp3ZkFwWkMrTVlJZ3dPbDBRcVZTSVM4djc3STlwSHpwUGFXVWlvb0tXSzFXcEtTa0tGMEtFUkdSenhnWUVWSFFDTVQ4UlI5ODhBRisvdmxuci9hLy92V3Z5TXJLOHV1NWlJZ2EwcTVkT3dDWEFob2xyRnk1RXVYbDVYand3UWM5MnQ5NTV4M1UxTlFnT1RrWmNYRnhEVDcrM0xsenFLNnU5dWlSZWVqUUlRREFxbFdyc0huelpnQkFjWEV4SG52c01RREEzLzcyTjd6NjZxc0FMb1ZLVHFjVHAwK2ZSbng4UEpLU2tsQlZWWVdpb2lLa3BhV2hYYnQyeU12TGcwNm5nMHAxYVkyVy9mdjNlOVN3Wjg4ZURCbzBDTjI3ZDhlUkkwZmsvWUpSYVdrcFJGRU1lRzh5SWlLaWxtQmdSRVJCbys3RlFJY09IUkFmSCsrMzQyL2R1aFhMbHkvM2FyLzc3cnN4Yk5nd3Y1MkhpS2d4MGRIUkFKVHJZZlRjYzgvaCtQSGpIb0dSeldiRDY2Ky9EZ0Q0N3J2djBLZFBud1lmUDJYS0ZLeGF0UXBxdFZwdTI3ZHZId0RnbzQ4K2t0dkt5OHZsWS9idTNSdWJObTNDZ0FFRHNIZnZYbnp6elRjWU8zWXM1c3laZzBjZmZSUnZ2UEVHL3ZTblArSHR0OS9HeElrVGtabVpDYnZkM21BTmMrZk9CWEFwaUtvYkZtVm1acUpMbHk3WXRHbVRyMDlKcTdwNDhTSUFYRGFFSXlJaUNqWU1qSWdvS0pqTlpubVlnc1Nmdll1S2k0dXhjT0ZDci9acnI3MjIwU0VYUkJSNlJGR0V3K0ZvOU1QbGNrRVVSYmpkYnZtemRGc1V4Y3R1cjN2YmwrMTMzWFVYZ1A4RlJ0WFYxVW8rVFI3ZWVPTU5GQllXWXNLRUNlalRwdzlXckZpQmJ0MjZJVHM3MjJ0ZnQ5c05BSElQSTd2ZGpxMWJ0MkxFaUJINDhjY2ZBVndhVHRhOWUzZDVucUNSSTBjQ0FPYlBudy9nZjBQSXBHRHEzTGx6QUM2RlBRQmdNcG1Ra0pCUWI2MTc5KzdGVjE5OWhVNmRPc25QYVczNStmbUlpSWhvNmxQUWFxU2VaQnoyVEVSRW9ZU0JFUkVGaFVPSERza1hJSkwrL2Z2NzVkZ3Vsd3N2dlBBQ1RDYVRSM3RXVmhhZWZQSkpyb2hHMU1xazhNWmlzY0JxdGNKaXNUUjQyMnExd21hendlRnd3RzYzTnhyNE5MUlAzZm5RZ2tVd0IwWnIxNjZGU3FYQy9QbnpVVlpXaHJ2dnZodTlldlhDd1lNSHZmYVZWcGlVZWhodDJiSUZack5aRG9YcSt2VFRUN0Y1ODJhTUdUTUc0OGFOQXdEczNMa1RhclVhVjExMUZZQkxJWThnQ1BMdzRPcnFhblR1M0xuZTR6M3p6RE1BZ0tlZWVpb2tGaXFRdnMvUzk1MklpQ2dVQlA5L1dDSnFFK29PUndPQXZuMzcrdVhZSDN6d0FZNGNPZUxSRmhrWmlXZWZmVGFvM29FbUNpYWlLTUpxdGFLNnVob21rMG4rWEZOVDAyRG9jN2xBcUc0ZzNOWVpqVVlBd1JVWWJkNjhHVHQyN0VDL2Z2MndZc1VLdUZ5dUJudGcxdTFodEdMRkNnREFUVGZkVk8vK1VWRlI2Tm16Sjk1ODgwMEFsMzYrZnZ6eFIvVHYzMThPVVE0ZE9vUk9uVG9oTWpKU0RnUHJDMWkyYnQySzlldlhJeU1qQTcvNzNlOWE5a1VIU0UxTkRRUkJRRlJVbE5LbEVCRVIrWXlCRVJFRmhib1RYbmZxMUFteHNiRXRQdTcrL2Z2eDhjY2ZlN1UvOXRoalNFdExhL0h4aVlLZDArbjBDSDJrMjFWVlZSNUJrTFN0OW4ycEZ3bjVYMVJVRkZRcWxhS3JwTlhYdS9McXE2OEdBSHoyMldjUUJFRU9qQ3dXQ3d3R2c3eWY5TE1oQlVZelo4NUVXVm1aL1BpNnhvMGJoNXR1dWtrKzU4NmRPMUZZV0lqZi8vNzNBQUNyMVlvVEowNWcvUGp4QVA0M3Q1TTBPWGh0czJiTkFnRE1uajBiT3AydWlWKzFNaXdXQ3dSQkNKbDZpWWlJQUFaR1JCUUVxcXVyY2VyVUtZODJmOHhmVkZsWmlaZGVlZ21pS0hxMGp4czNEaU5HakdqeDhZbVU0SEE0VUY1ZWpvcUtDcFNYbDZPc3JFeStMYlhYRG4yc1ZxdlNKVk05dEZvdDlIcTlZajJNbkU0bnRGcHR2ZHRNSmhPKy92cHJEQnMyREJrWkdYanV1ZWZ3MGtzdm9hQ2dBTW5KeVFDOEE2UGV2WHRqOWVyVlhzZXlXQ3g0OWRWWHNYejVjaXhjdUJDalJvMENBQ3hldkJqQXBjbXpBV0RidG0ydzIrMXk0Q1FGUnZYMU1QcnZmLzhMQUxqLy92dHgvLzMzTi9nMUhqOSt2TUVoeDd0MjdjS2dRWU1hZkt5L1dhMVdCa1pFUkJSeUdCZ1JrZUorK2VVWHIxQ25wZk1YaWFLSVYxNTVCV1ZsWlI3dEdSa1plT2loaDFwMGJDSi9zOWxzWHFHUGRMdHVXMDFOamRMbHRqcTlYZyt0VnV2M0Q1MU9KOS9XYURUUWFyVlFxOVVRQkVIK3JGS3A1TSsrM0c3cWRvbGFyWWJCWUZBc01MTFpiTkRyOWZWdSsvVFRUMkUybTNIMzNYY0R1RFRmbTgxbXcxZGZmU1gzQ0hJNEhBQlE3L3hCaFlXRldMVnFGUUNnb0tBQWYvN3puejNDc1dQSGptSDU4dVVZT1hJa2V2WHFCUURZdUhFakFNaGh2alJKZEgyQlVmZnUzUnY5K280ZlB3NmRUdGZnSEVpMWUwc0Znc1BoZ0NBSUlUSGZFaEVSa1lUL3RZaEljWWNPSGZKcXUvTEtLMXQwek04Ly94eTdkdTN5YU5QcGRKZzFhMWFERjBsRS9pYUtJcXFxcWxCU1VpSi9GQmNYbzZTa0JLV2xwWElZWkRhYmxTNjFXUVJCUUdSa0pBd0dBeUlpSW1Bd0dMeHVYMjZiZERzeU1sSytyZGZyMjhSRTlOSnpwMVJnVkZOVDArQ3czL2ZlZXc4R2d3RjMzbmtuQUdEaXhJbFFxVlJZczJhTkhCaEpQWXlrWGtvWExsekFpaFVyOE9tbm4yTGJ0bTN5bXdDeHNiRjQ1WlZYY1B2dHR5TTJOaFpPcHhQMzNuc3ZuRTRuWG5ycEpRQ1hmazgrK3VnakpDUWtZUERnd1FDQWlvb0tBUFd2S2lhdHVuWTVnaUNnYytmT1B1MGJDTklrN0NxVlN1RktpSWlJZk1mQWlJZ1VWM2RDNnN6TXpCWXRQWHppeEFtOC8vNzdYdTBQUHZoZ2crODJFelZIVFUyTlZ4QlUrNk8wdEJSMnUxM3BNaHNrVGNJYkhSME5vOUVJbzlHSTZPaG8rWDU5bjZPaW91VEFSNnZWdG9sd3A3VVlqVVpGQWlOcFdLTzBmSDF0ZS9ic3dVOC8vWVM3N3JwTG5qOG9JU0VCVjE5OU5iNzc3anRZclZaRVJFVElQOWRTWVBUdHQ5OWk1c3laQUlCZXZYcmg3cnZ2eHQvKzlqZWtwS1RnM252dmxZOC9jK1pNYk4yNkZZOCsrcWdjRHExZHV4WUZCUVc0Nzc3NzVGWFh5c3ZMQWRRL2gxRW9rbm9ZTVRBaUlxSlF3c0NJaUJSbHQ5dVJrNVBqMFNZTlVXZ09pOFdDQlFzV2VDMnBQWHo0Y0hreVZTSmZpS0tJeXNwS25EdDNEdWZPbmNPRkN4ZTh3aUdMeGFKMG1US2owWWk0dURqRXhzYWlYYnQyWHNGUGZhRlFaR1FrTDJBVlpEUWFZVEtaQW5hK3FLZ29SRVZGSVM4dkR3RGtBTDFuejU2SWlJakEyYk5uY2M4OTl3QzROQ3p3cFpkZVFrVkZCUzVldklqUzBsS1l6V1pzMmJJRlk4YU1rWWVrU1lIUm9FR0Q4UERERCtPM3YvMHRzck96QVFCLys5dmZQTTcvM0hQUDRWLy8raGNHRGh5SVYxNTVCY0NsbmpkUFAvMDBCRUhBSTQ4OEl1OHJEU2NPbDhDSXF3UVNFVkVvWW1CRVJJbzZlZktrVjdqVGtzQm95WklsS0NvcThtaExUazdHNDQ4L3pwNFE1RVVVUlpTV2xxS29xQWhuejU3RnVYUG5VRlJVSklkRVNnWkNnaUNnWGJ0MmlJdUxrNE9nMk5oWWovdTFiM051bE5Cak5CcmxualNCc0dmUEhnQ1FWNDZNaVluQi92Mzc1Y21xZi83NVp4dytmQmpBcFdGcDlkbTRjU1BHakJrRG04MEdBUElremoxNjlNQ2lSWXNhUFBmenp6K1BlZlBtb1ZPblRsaTdkcTA4TkhqKy9QbjQ1WmRmY09lZGQ2SnYzNzd5L3FXbHBYS05BREJuenB4NlY3eThuTHk4UFBUbzBhUFIvUUl4YkkyQkVSRVJoU0srdWlRaVJSMDlldFNycmJtQjBlSERoN0ZtelJxUE5wVktoVm16WnNGb05EYnJtQlQ2WEM0WGlvdUxjZmJzV1k4d1NBcUhwSjRTZ2FMWDY1R1VsSVNrcENURXg4ZkxvVS9kRUtoZHUzYnk4QndLVDBhakVRVUZCUUUvcnhRUWZmenh4MWkvZmoxKyt1a25kTzNhRlVPSERzVjExMTBIbzlHSUxsMjZJRFUxRlNrcEtZaVBqNGZCWU1DRUNST3djZU5HdlBycXEvTHFlNzdPQ1RkdDJqUnMzTGdSSzFhc1FGcGFHZ0JnM2JwMW1EZHZIbUpqWS9HUGYvekRZLytTa2hJQS93dU16cDgvaitQSGp6ZnA2N1RiN1UxK1RHc1JSUkdpS01MdGRyTlhIeEVSaFF3R1JrU2tLT25kYkVsTVRBelMwOU9iZkJ5NzNZNkZDeGQ2cmJiMm05LzhCajE3OW14UmpSUWFMQllMQ2dvS2tKK2ZqL3o4ZkJRVUZPRE1tVE1vTGk2V0oraHRiUnFOQmdrSkNYSWdsSlNVaE9Ua1pJLzcwZEhSN08xR0FKU1p3eWczTnhlZmYvNDVycmppQ2x4MzNYVjQ5OTEzY2VPTk4yTHIxcTFJUzB2RDVzMmJHM3pzKysrL2ozNzkrZ0VBcXF1cm9WYXJmZTdabHBXVmhaOSsra20rLzhNUFAyREtsQ2tRUlJIdnYvOCsycmR2NzdILzZkT25BUUNKaVlrQWdNV0xGMlB4NHNVK2Y1MkNJS0I3OSs1Qk0rbTFwTzcvS0NJaW9tREd3SWlJRkNPS290ZUUxejE3OW16V3hmU0hIMzZJd3NKQ2o3Yk16RXhNblRxMVJUVlM4TEZZTEhJZ2RQcjBhZmwyY1hGeHE1NVhFQVRFeDhjM0dBUWxKU1VoTGk2T1lSRDVMREl5RW1hek9XQzlUbHd1RjJiTW1BR24wNG0vL09VditPMXZmNHVpb2lLc1c3Y080OGFOdzVZdFcrcGR4bDRpelc4azlkYnIwS0ZEcytwWXVYSWw3cm5uSHRoc05yejg4c3VZTUdHQ3gvWjkrL1poL2ZyMTBHcTE2TjI3ZDdQT0VXeWszb0l1bDRzOUI0bUlLR1F3TUNJaXhSUVhGM3ZOMzlHYzRXZ25UNTdFcWxXclBOb0VRY0FUVHp6QmVWMUNtTmxzbHNNZ3FkZFFmbjYrUEZTbE5XZzBHcVNtcGlJOVBSM3A2ZWxJUzB1VGI2ZW1wdkxuaWZ3cUtpb0tEb2NETnBzTkJvT2hWYzhsaWlMdXUrOCtiTjY4R1NOR2pNQ01HVE1nQ0FKV3JseUo0Y09IWS8vKy9aZzhlVEkyYk5nZ0J4bzVPVGtRUlJFSkNRbUlpb3FDV3EzRzhlUEg4ZWlqandLQVBMbTFyeHdPQi83eWw3L2d0ZGRlQXdDOCtPS0wrUE9mLzR5QkF3Y2lMeTlQRGx4UG56NE50OXVOKysrL1Ayd212UWIrTnl5TmlJZ29WUENWTHhFcHBtN3ZJZ0JOSGo3bWREcng2cXV2ZWswb2V2dnR0K09LSzY1b1VYMFVHTkxFMHlkUG5rUk9UZzVPbmp5SlU2ZE95WlBlK2x0RVJJUkhFQ1FGUSszYnQwZGlZaUxuRjZHQU1SZ01jTGxjWGhQL3Q0WTc3cmdEbjMzMkdUcDM3b3hQUHZsRTdna1hGUldGTld2V1lQRGd3UmcxYXBSSDc1ZDMzMzBYTDcvOGNyM0gwMmcwZVBiWlo1dFVnMGFqUVc1dUxpSWpJL0hlZSsvaDE3LytOUURneWl1dnhMNTkrMUJSVVFFQVNFaEl3RjEzM1lVWFgzeXhPVjlxVU9QazEwUkVGRW9ZR0JHUll1b0dSaXFWQ3QyN2QyL1NNVmF1WENrdkVTMXAzNzQ5cGsrZjN1TDZ5UDlFVWNUNTgrZHg4dVJKK1NNbkp3ZVZsWlYrUFk5R28wR0hEaDJRa1pHQkRoMDZlSVJDc2JHeEhEWkdRVUdqMGNEdGRnZGtqaTI3M1k3TXpFeDgrKzIzU0U1Tzl0aldzV05ISERseUJIRnhjUjd0dzRjUHgvcjE2Mkd6MldDMzIrRnl1UkFiRzR2ZXZYdmpxYWVla3VjejhwVWdDRml5WkFtS2k0czlWaTlidG13WmxpMWJKazlBcjlWcW0vbFZCaThwaUdaZ1JFUkVvWVNCRVJFcHB1NEthVjI3ZHZWNXhSMEF5TS9QeDRvVks3emFaODZjMmFUalVPc1FSUkZuejU1RlRrNk9SODhoazhua3QzTm9OQnAwN05nUm5UcDE4dmhJUzB2alBDRVVFZ0kxUkduWnNtV29xYW54bWx4YVVqY3NBb0NiYjc0Wk45OThjN1BQV2QvWEZoOGZqL2o0K0hyMzkyZFFGR3hEdjlScU5VUlJETmdFL0VSRVJQN0F3SWlJRkdHMVduSHExQ21QdHFZTVJ4TkZFUXNYTHZRYXl2R3JYLzBLVjE1NXBWOXFwS2E1ZVBFaWpodzVnaU5IanVERWlSTTRkZW9VTEJhTFg0NnQxV3FSa1pHQmpJd01PUlRLeU1oZ01FVGtvOWpZV01UR3hpcGRScHNsaFdHQkdINUlSRVRrTHd5TWlFZ1JKMDZjOE9xYTM1UUpyemR1M09pMVhISnljakptekpqaGwvcm84bHd1Ri9MeTh1U0E2UERodzM1YnBTdzlQUjFkdTNaRlZsWVdNak16MGFsVEo2U21wbkp1SVFvN0xwY0xLcFdLUXlUYkFLMVdDMUVVR1JnUkVWRklZV0JFUklxb2I4SnJYd01qazhtRTk5OS8zNnY5OGNjZmIvV1ZodHFxNnVwcUhEMTZWQTZJamgwN0Jwdk4xcUpqQ29LQWpJd01kTzNhRmQyNmRaTkRvcWlvS0Q5VlRSVGNYQzRYQkVGZ0dOb0c2SFE2aUtJb3o5TkVSRVFVQ2hnWUVaRWk2dllPU2toSVFGSlNraytQWGI1OHVkY2t5YU5HamNMQWdRUDlWbDliSm9vaXpwMDdoOE9IRDh1OWh3b0tDbHAwVEkxR2c4ek1USFR0MmxYK3lNcks0bHhUMUtaSlBZd1lHSVUvNlcrZDFXcFZ1QklpSWlMZk1UQWlJa1hrNU9SNDNPL1JvNGRQd3pJS0Nncnc1WmRmZXJUcDlYcmNlKys5ZnEydnJTa3RMY1dCQXdld2I5OCs3TisvSHlVbEpjMCtsa3FsUXRldVhYSEZGVmZJUFljeU16T2gwZkJmRGxGdFRxZVRQWXphQ0tuM0t3TWpJaUlLSlh6MVRrUUJWMTVlanRMU1VvKzJidDI2TmZvNFVSU3hlUEZpcjFWbWZ2T2IzeUF4TWRHdk5ZYTc2dXBxSERod0FQdjM3OGUrZmZ0UVdGalk3R05GUjBlalY2OWU4c2NWVjF5QmlJZ0lQMVpMRko2a0lXbWN3eWo4c1ljUkVSR0ZJZ1pHUkJSd2RYc1hBYjRGUnR1M2I4ZWVQWHM4MnRMUzBqQjU4bVMvMVJhdXJGWXJEaDA2SlBjZ09uWHFWTE9YbmM3SXlFQ3ZYcjNRdTNkdjlPclZDKzNidCtjRkwxRXoxSjM0bjhLWDFNUElYeXRIRWhFUkJRSURJeUlLdU9ZRVJnNkhBMis5OVpaWCt3TVBQQUNkVHVlMzJzS0ZLSXJJemMzRmpoMDdzR2ZQSGh3N2RxeFpxL1BvOVhyMDZORkQ3ajNVczJkUFJFZEh0MExGUkVUaGk0RVJFUkdGSWdaR1JCUncwNlpOdzdScDA1cjBHSzFXaS8vN3YvOXJuWUxDa0NBSTZOS2xDN3AwNllLcFU2Y3FYUTRSMVVPajBjRHRkck9uVVJ2QXdJaUlpRUlSWjFra0lpSWlVb0JlcjRmTDVXcFc3ejhLTGRLOGJtYXpXZUZLaUlpSWZNZkFpSWlJaUVnQmtaR1JjTHZkREJIYUFDa3c0cVRYUkVRVVNoZ1lFUkVSRVNrZ0ppWUdBRkJaV2Fsd0pkVGFwQ0ZwREl5SWlDaVVNREFpSWlJaVVrQkNRZ0lBb0tTa1JPRktxTFhwOVhvQWdNMW1VN2dTSWlJaTN6RXdJaUlpSWxKQWVubzZBS0N3c0ZEaFNxaTFTWUdSM1c1WHVCSWlJaUxmTVRBaUlpSUtZeWFUQ1k4KytpaXFxNnVWTG9YcTZOeTVNd1JCUUc1dXJ0S2xVQ3RUcVM2OTVCWkZVZUZLaUlpSWZLZFJ1Z0IvdW5EaEF0NTc3ejJvMVdxMGI5OGVYYnQyUlhwNk9sSlRVNkhUNlpRdUx5UllMQmE0WEM3NXZzUGhnTTFtazEvZ3VGd3VyOGs1clZhcnh3b3ZvaWpDWkRLaHBxYkdZNytLaWdxdnNmdFdxeFhWMWRYeWtzSnV0eHNtazZuQkNVQWREZ2ZLeTh0OVhvSllPcFkvbGl5MjJXeW9xS2hvOFhHQ2hVNm5RM1IwTkRRYS8vMFowR3ExaUl1TGsxOFkrNU5LcFVKTVRJejhMcTAveGNmSCsvMXZoRmFyUlhSME5MUmFyVitQcXhTWHk0WFMwdElXSDhkdXQ2T3lzdExqNzB5d2lvaUlRSFIwTk5ScWRiM2I5WHA5dmR1am9xSVFIUjB0MzFlcFZORHBkSWlOalpYYmREcWR4OCtjMFdpRUlBZ0FMaTIxcnRmcjVkK2ppSWlJZW45UGEvKzl0bHF0TUpsTXFLcXFRbWxwS2F4V0t5b3FLcENjbkl4OSsvWmgwYUpGR0QxNk5HNjU1WlptUGh2VUdqSXpNMkV3R0hENDhHR2xTNkZXNW5BNEFDQnMvaWNRRVZIYkVCYUIwYWxUcHpCbnpoeTRYQzU4OU5GSGNydEtwVUpzYkN5U2s1UFJyVnMzSkNjbkl6WTJGbXExR3RIUjBZaUlpUEM0SU5CcXRZaVBqNWNmSHgwZGphaW9LTC9XS29vaWFtcHFZREtaR3R6SFlyR2dxcXJLcTkzdGRxTzh2RngrMFNHcHFxcUN4V0tSUXgybjA0bnE2bXFQY2ZJT2h3TmxaV1VlajZ1dXJ2WUlkVVJSaE0xbTg3aVFjN2xjSG9HUjIrMkd4V0x4T0k3MEdMNXJSa1RrRzUxTzUzSGhHQmtaNlJFWTZYUTYrWDVFUklSWEtGWDM3N1hkYnBmL3Q5UmRvbDJ0VmtNVVJhLy9BYVE4clZhTEhqMTZZTU9HRFJnNWNxVEgvOStJaUFnWURBWkVSa1lpTWpKU0RpS05SaU1NQm9NY25rZEVSSGlFOUZxdHRzbWhSTjFqMUtWV3F6M0NldWxudFBaamRUb2ROQnFOZkg3cFE2MVdlL3hzMXoydXRNMFhLcFdxVmQ2UUNBUnBLSm8vMzZRaElpSnFiV0h4WCt1MTExN0RoeDkrNlBXaXcrMTJvNnlzREdWbFpUaDI3SmhDMVJFUkVYbXkyKzBlYzVuVTdaSHBUMUlJSVMzclRjRmwzTGh4bUQ5L1BqWnYzcXgwS2ExQ3E5VkNFQVFJZ3VBVlpHazBtaVlIUmcwRkxnYUR3ZU5ZMG4yOVhnKzFXaTJIWEJFUkVkRHI5ZkpuS1pTTGlvcUMwV2hFWkdRazJyVnJoNWlZR0xScjEwN3VnYXJWYXVGd09PQndPR0N4V0dBeW1WQlpXU2tIdFZKdjY4VEVSUFR1M1J1REJnMnF0MWIyTUNJaW9sQVNGb0VSSjRza0lpSzZQSC8zbUNYL21EdDNMaVpObWdTZFRpZjNuckhiN2JEWmJLaXBxVUZOVFEycXE2dFJWVlVsaHhNV2l3VjJ1eDFXcXhXaUtNTHRkbnNOK2JiYjdWNjl6WnhPWjcyVEx0ZnRYUXpBbytleWRCK0F4N21rYzBpZjNXNDNSRkdVZXgyNzNXNDRuVTc1T0cxbGhUQkJFSkNkblkzTm16ZkxRYTNVUzdBcEFSa1JFWkhTd2lJd2t1YUtTRWxKd2RTcFUzSDA2RkhrNU9UZzRzV0xxS3FxQ29tNU10b0tsVW9sdjl0WVgzdDlOQnBOZzNPSVNHcS8wRzZLbUpnWXZ1dGVEN3ZkanVycWFxK0xqZGJpY0RoYTlIdnFjcm44WG10ckhGTVVSVGdjRHIvTXFSVnNwR0c5L3FUVmFsczgvRVFVeFJhdlNtUzMyOFBpZXhZVEU2TjBDVlFQdFZxTjdPeHNwY3Z3Qytudm14UWdTV0ZTM1NHVWRZZlIrL283Nm5LNUd0eTN2dmtWM1c2MzNDdElxc2xpc2NpOWhDd1dDOHhtTTh4bXN4ek9tVXdtT2FDcnJxNlc5NWRJUFpVTUJnT2lvNk05aGdtcTFXcDVEckVSSTBaNDlEQktTa3BDVWxJU01qSXltdlNjRWhFUktTbXNBaU9YeTRVRkN4WkFyOWZENVhMaDNMbHp5TTNOeGNHREI3RjM3MTZjUFhzV0pTVWxzTnZ0cUtxcWd0bHNSbFZWVmNBdWlnTkpwVkloT2pvYUJvTkJiaE1FQVFhREFlM2F0ZlBZTno0KzN1TkNUNmZUSVNZbXhpT2tTVWhJa1BkUnFWVHlpNlBha3BPVFBTN3UxR28xWW1KaVBDWjJWYXZWaUlxSzhyb0kxT2wwRGI3N1hYdXVob1pjYm1KYUNuNW1zN2xGRi9VMm04MXJicTJXc3RsczhnV0h2N2pkYnRUVTFJUmxpSzNWYXYzYWcwV2xVaUV5TXJMRklaVEw1WUxKWkdyUjk3RytlWUVrOVUzRUw0b2lxcXVyUFM1Z3BUYnA1OVJtczNtRXNyVVhCWEE0SEtpdXJ2YWFyKzV5b3FLaWtKYVdocFNVRktTbXBzcmZpNXFhR2l4WXNBQVdpOFZqSW02aTFpRDl2cmJHNGdSS2tIcEkxZjc5bHVaUmF1cGNSSHE5SGtlUEh2V1lLNU9JaUNqWUNXSVl6RlQ4d2dzdllOYXNXVkNyMVNnb0tFQjZlcnJTSlJFUkVTbXV0TFFVNmVucGNEcWRPSDM2TkhzM0VCRVJFWkVINFRManBVTnpxWWs2dW5YckJ1RFNPOG1IRGgxU3VCb2lJcUxna0p1YkM0ZkRnYWlvS0E1Skl5SWlJcUltQ1l2QXFHdlhydkp0QmtaRVJFU1hIRGx5Qk1DbCtZdU1ScVBDMVJBUkVSRlJLQW1Md0toRGh3N3llUG1qUjQ4cVhBMFJFVkZ3a0FLajl1M2JjNTQzSWlJaUltcVNzQWlNWW1OajVVa0VUNXc0b1hBMVJFUkV3ZUhZc1dNQWdDNWR1aWhjQ1JFUkVSR0ZtckFJakRRYURUcDI3QWdBT0hYcWxNTFZFQkVSQlFjcE1Nckt5bEs0RWlJaUlpSUtOV0VSR0FHUVYzNHBMeTlIUlVXRnd0VVFFUkVwcTdxNkdrVkZSUURZdzRpSWlJaUltaTVzQWlPcGg1SFZhc1dGQ3hjVXJvYUlpRWhaNTg2ZGc5bHNCdkMvMVVTSmlJaUlpSHdWTm9GUmh3NGRBQUJ1dHh1RmhZVUtWME5FUktTc3ZMdzh1TjF1QUVCbVpxYXl4UkFSRVJGUnlBbWJ3Q2c5UFYyK2ZlN2NPUVVySVNJaVV0NlpNMmNBQURxZERpa3BLUXBYUTBSRVJFU2hKbXdDbzlvdmhqa2tqWWlJMnJxelo4OENBQklTRXFCV3F4V3Vob2lJaUloQ1RkZ0VSa2xKU2ZMdDR1SmlCU3NoSWlKU252VG1TVnhjSEZTcXNQbDNUMFJFUkVRQkVqYXZJQk1TRXVUYnBhV2xDbFpDUkVTa3ZQUG56d1B3ZkVPRmlJaUlpTWhYWVJNWXhjZkh5KytnWHJ4NFVlRnFpSWlJbENVTlNXTmdSRVJFUkVUTkVUYUJrVWFqZ2RGb0JBQ1VsWlVwWEEwUkVaRnkzRzYzdkFCRWNuS3l3dFVRRVJFUlVTZ0ttOEJJcFZJaEppWUdBRkJlWHE1d05VUkVSTXB4T0J6eUhFWnBhV2tLVjBORVJFUkVvU2hzQWlOQkVPVEFxS3FxQ3FJb0tsd1JFUkdSTXM2ZVBRdW4wd25BY3hWUklpSWlJaUpmaFUxZ0JBRFIwZEVBZ0lxS0NyamRib1dySVNJaVVrWitmcjU4bXoyTWlJaUlpS2c1d2lvd2F0ZXVIUURBWkRMSjc2d1NFUkcxTldmT25BRndxZmR0aHc0ZEZLNkdpSWlJaUVKUldBVkcwcVRYb2lpaXNySlM0V3FJaUlpVWtaZVhCd0RRYXJVY2trWkVSRVJFelJKV2daRTBKQTBBQXlNaUltcXpwTURJWURBZ0lTRkI0V3FJaUlpSUtCU0ZWV0FrVFhvTkFHVmxaUXBXUWtSRXBCd3BNRXBPVG9aT3AxTzRHaUlpSWlJS1JXRVZHRWx6R0FGQWVYbTVncFVRRVJFcFF4UkZGQlFVQUFBNmRlcWtjRFZFUkVSRUZLckNLakNxM2NPSWdSRVJFYlZGVlZWVktDMHRCY0RBaUlpSWlJaWFMNndDbzlqWVdQazJoNlFSRVZGYlZGSlNncHFhR2dBTWpJaUlpSWlvK2NJcU1JcU1HajBFQUFBZ0FFbEVRVlNQajVkdk16QWlJcUsyS0M4dkQ2SW9BbUJnUkVSRVJFVE5GN2FCMGNXTEZ4V3NoSWlJU0JtblRwMlNiMmRtWmlwWENCRVJFUkdGdExBS2pHb3ZIVnhTVXFKZ0pVUkVSTW80ZWZLa2ZKdUJFUkVSRVJFMVYxZ0ZSakV4TWRCcXRRQWdUL2hKUkVUVWxwdytmUm9BRUIwZDdmRkdDaEVSRVJGUlU0UlZZQlFkSGMzQWlJaUkyclM4dkR3QVFFcEtDZ3dHZzhMVkVCRVJFVkdvQ3F2QXlHZzBRcWZUQWJnMGg1RTA2U2NSRVZGYklmVXd5c3pNaEVvVlZ2L21pWWlJaUNpQXd1cVZwRWFqUWJ0MjdRQUFOVFUxc05sc0NsZEVSRVFVT0tXbHBhaXVyZ2JBK1l1SWlJaUlxR1hDS2pBQ2dMaTRPQUNBMld5R3hXSlJ1Qm9pSXFMQUtTZ29nTlBwQkFCMDd0eFo0V3FJaUlpSUtKU0ZYV0FVSHg4UEFMQllMRENielFwWFEwUkVGRGo1K2ZueWNHejJNQ0lpSWlLaWxnaTd3RWpxWVNTS0lzckx5eFd1aG9pSUtIQ2srWXNFUVVESGpoMlZMWWFJaUlpSVFwcEc2UUw4VFFxTUFLQ2lva0xCU3Z6TFpyT2hxS2hJdmgrb2Q0Nkxpb3B3NGNJRkFFQ2ZQbjJnVnFzRGN0NkdtTTFtUkVaR0tscERPTm0vZjc5ODI5ZnZyOHZsYXRiUGdTaUtLQ2twUVhKeWNwTWZHOHdHRFJxRXBLUWtEQjgrSEk4Ly9yaWlQNStWbFpYNDl0dHY1ZnNUSmt6Z0tsbU51SERoQXViTW1ZTTc3cmdEMTE5L3ZkTGx0RmgrZmo0QUJrWkVSRVJFMUhKaDI4TUlRRmoxTU5xM2J4ODZkKzRzZi9qYm9VT0hjT2pRSVp3N2Q4NmovZlhYWDhlQUFRTXdZTUFBZVNMVjF1Qnl1UzY3ZmVQR2pSZ3hZZ1JHang3ZG90WHZFaE1UWVRRYVlUUWFtMzJNY0NKOWJ3Y01HT0RUNzh2YmI3K05YcjE2NFljZmZtalNlVnd1RjM3M3U5L2hxcXV1d3RHalI1dGJidEE1ZWZJazl1elpnNisvL2hxTEZpMVNQSnpKeTh2REhYZmNJWDljdkhneDREV2NQWHNXYTlldURZa2h3VjkrK1NXNmR1Mkt4WXNYNDY2NzdrSkpTWW5TSmJXWUZCaHBOQnFrcDZjclhBMFJFUkVSaGJLdzYyRVVHeHNyM3c2bndLaTE5ZW5UQndEdys5Ly9IdSsrKzI2cm5LT2twQVNGaFlVb0xDekVtVE5uY09MRUNSdzllaFJIang1RlhGd2NEaHc0VU8vaktpb3FNSFhxVkpTVmxRRUEzbnJyTFR6NDRJUE5xc0ZrTXJWNDlid2VQWHJnK1BIakxUcEdTN1VrTkd1dXI3LytHZzgvL0RCY0xoZXV2LzU2M0hQUFBYajExVmVSbUpqWTZHUHZ2LzkrTEYyNkZBQnc3YlhYWXNPR0Rjak96bTd0a2k5ci9Qanh5TTNOOVhuL3JLd3NyRisvM3FQdDY2Ky9sbTlQbWpRSmdpRDRyYjVnWjdWYWtaK2ZqNE1IRDJMdjNyM1l0MjhmOXUzYmgrTGlZZ0NYd3BoZi9lcFhBT0MzNThYZlAvZkRoZzFEVkZRVVRDWVRpb3FLOE1BREQrRHp6ei8zNnprQ3JiQ3dFQUNRbkp3TW5VNm5jRFZFUkVSRUZNckNMakFLMXlGcHdlcTExMTZEMVdxRjFXcUZ4V0tCMVdwRlRVME55c3JLVUY1ZUxuOHVMaTYrYkZCejVzd1ovUExMTDNKd1ZWdHNiQ3orL3ZlLzQrR0hId1lBekpvMUMxT21USkVuT0tmQXVPcXFxekI1OG1SODhza25BSUNsUzVkaTdkcTFlTzIxMTNEWFhYZGQ5ckcvL2UxdnNYTGxTdFRVMU9EaXhZdTQvdnJyc1hyMWF0eHd3dzFlKy9ibzBhTlY2Z2VBVWFORzRULy8rUThBSURjM3Q4WEIzNFlORytUYmt5ZFBidEd4Z3RucTFhdXhaY3NXRkJRVUlEOC9Id1VGQlhJdzFKRDE2OWZMZ1ZHd1NreE14SC8rOHgvY2R0dHRBQzU5blo5ODhnbW1USm1pY0dYTjQzUTY1YUhMR1JrWkNsZERSRVJFUktFdTdBS2oyajJNZ2pVd0tpd3M5T2doczNidDJwQTl6K09QUDk3aVkyZzBHcVNscFdINzl1MzFCa1lBOE1BREQyRHg0c1U0ZVBBZ3lzdkxNWGZ1WEx6Kyt1c3RQbmRMZGUvZVBXRG55c3ZMZzkxdUQ5ajU2a3BLU3NMS2xTdHg1NTEzNHNFSEgwUkpTUWt1WHJ5STZkT240NU5QUHNGYmI3MkZ0TFMwZWg5NzdiWFhZdjM2OVJnL2ZqeHFhbXBnTXBrd2NlSkVmUDc1NXhnL2Zyekh2cTNaZTZ0cjE2NStPMVpwYWFrOFgxQktTZ3BHalJybHQyTUhtNXljSFB6em4vOXNkTCtPSFR0aTRNQ0J5TTdPcm5jK29QajRlTngzMzMxTk92Yzc3N3dqOXk1c0RiZmVlaXNtVFpxRU5XdldZUHIwNlJneFlrU3JuYXUxV2ExV2VWaGRRNytMUkVSRVJFRHo1eVdsdG9XQmtRSk1KaFBXclZzWE51ZXBUUkFFUkVSRXdHZzBJalkyRnJHeHNZaUxpME5DUWdLU2twS1FrcEtDNU9Sa3BLU2tJRDA5SGUzYnQwZHljakpVcXN0UHA2VlNxYkJnd1FKTW5EZ1JBTEJzMlRMTW16Y1BNVEV4Z2ZpeUduVHMyTEZHOTVrM2J4N1MwdEl3YmRxMEZrMklIQXhENFFEZ3R0dHV3L0RodzNIdnZmZmlxNisrQWdCODlkVlgrT21ubi9ESko1L1UyMnNJQUs2NzdqcXNXN2NPNDhlUGg5bHNoczFtdzYyMzNvclBQdnRNL3I0cTVYSkRuUm9hVHZYeHh4L0Q0WEFBQUtaTW1STFcvM0FuVEppQXYvNzFyd0NBNk9ob1pHVmxvVXVYTHZMd3JjNmRPMlBQbmowZVBUenJrNVNVaEJkZmZMRko1LzdpaXk5OENvejhNZXh0MmJKbFdMWnNXYk1lKzhRVFQrRFZWMTl0Y1EwdFVWeGNMSWZLbkwrSWlNTFJ2LzcxTC96ODg4L28zcjA3VWxOVG9kUHBvTlBwb05WcW9kUHBvRktwb05mckd6Mk9LSXB3T0J4d3U5MXltOTF1bDE4UFNMZGRMaGVjVGlmY2JyZjg5MVhhSm4xMk9wMXdPcDN5dnRKdDZYN3RmYVZ6MW02cmZWN3BNWFUxTnAyQ2RKeldwRktwb05WcUc5MVByVlpEby9IdEVsT2owZmowK2ttbFV2azh6RnFuMDdYcUZBSFM5N2NoZGIrbkxTVUlBclJhclh5dEpBaUMvRnhJejdYVUpqMVBVbnZ0TmtFUTRISzU0SEE0WURLWlVGWldob3NYTDdaYXh3VUtId3lNeUM5bXpKaUJSWXNXSVNJaW90WE9NV0hDQkl3Yk53NTkrL2JGazA4K3FYaFk1SXVsUzVmaXVlZWVBd0I4K09HSDJMeDVzOElWK1VkeWNqTFdyRm1ETjk5OEUwOCsrU1JzTmhzU0VoSXdZTUNBeXo1dXhJZ1IrUExMTHpGKy9IZzRIQTdZN1haNW1OdWtTWk1BTkgyZW10b3ZDbkp5Y3Z6YWkraHlQdmpnQS9uMnA1OStpbSsrK2FiSng1Zy9mMzVJREdYcjNiczM5dTdkaTA2ZE9ua01CWldlZTUxTzEyaFlSSzFQbXI4SUFGSlRVeFdzaElpb2RmempILy9BZGRkZGh5KysrQUpuenB5QjFXcUZ6V1pyZFBFVWY5QnF0VkNyMVI0WDdGSTRKVjJZU3hmMjBtY3BFS2tkZUVnWDc3VURHT21ZdFYvVE5CUjgrQnJjdEtibUJGUnV0MXQrbzYwK1V0alcwR090VnF1OG55L2ZiMS8zYXlsZkFxcmFQek1OdVZ6SVpMRllQSjd2MnMrVkZDWTZIQTY0WEM3WTdYWTVHR3JvT1RBYWpZaUxpMnRUYzI5Uzg0VmRZRlE3Uktpc3JGU3drclpGcTlXMmFsZ2txVHZwY0REYnZYczNIbnJvSVFDWGhvYzB0K2RDVXp6eXlDTll0R2hSc3g2YmxKVFVwUDJYTEZtQ1J4NTVCRU9IRHNYOTk5K1A1Y3VYSXlFaG9kSEgzWERERFZpeVpBbW1UNTh1djN2WG1pdnd0WWJkdTNkajU4NmQ4djJpb2lKNTdwaW1NSmxNL2l5clZUVVdCZ2FUckt5c2dMK1lUazVPRHVqNTZuUGh3Z1g1Tm9la0VWRTRTa3BLQ3NqckthSzJJQlRldENUbGhWMWd4QjVHNGFHcGlYZDFkVFdNUm1NclZkTjBSNDhleGJoeDQyQ3hXQUJjQ2hReU16T2JkSXl4WThkNnJNSVZiS1RmdFlFREIyTDM3dDFOZXV5MGFkTlFWRlNFcDU1NkNzdVhMdythU1lZLy9mUlQrZS9HdmZmZTIrQityN3p5aWwvTzE1UmhiRzYzR3pVMU5ZaU9qdmJMdVIwT2grTHZVTGFXVFpzMk5mbjNMUnpVbm9nOEpTVkZ3VXFJaUZxSFZxdUYyV3h1MFJCL0lrTEFldVpSNkF1N3dNaG9ORUt0VnNQbGNyR0hFU25pNU1tVEdETm1ERXBMU3dOKzd0VFUxQ1pOeEYxN1RxU3VYYnMyR21BVUZCVElJVmp0Y0xZNW5uenlTWXdiTnc2OWUvZHUwWEg4YWZiczJmSnowbEJnbEp1Ymk4OCsrd3pBcGI4M0JRVUZUUnFPOWNRVFQyRGh3b1VBNFBNWWZ3RDQ3cnZ2Y01zdHQyRGl4SW1ZTm0yYVBJU3ZxYjcvL252TW56OGY2ZW5wSHNQcUtQVFZEb3dTRXhNVnJJU0lxSFdrcGFYaDdObXo2TmF0bTlLbEVJVzB3c0pDOWtZbW40UmRZS1RSYUJBWkdZbnE2bW9HUmlHc3NkREQ1WExoNU1tVDh2MWdHWU83YytkT1RKdzRVVjZwNkpwcnJzSDc3Ny92VTMxcjFxeVJKeFpXcVZTNC8vNzdtM3orMmJOblkvYnMyVDd2WDd1dWJkdTJOWHFSbVoyZExmY21hbWxnQkNDb3dpSmZMVml3UUg1SDV0NTc3MjN5M0QyMTM4MXBTZytqWmN1V3dXS3hZTldxVmNqTnpXMVdZTFJwMHlaNVVuS1ZTb1cvL09VdkRhNU1HQzZXTEZtQ2wxNTZxZFdPNzh2RTk0Rnk4ZUpGK1RibmxDS2ljSlNVbElRTEZ5NHdNQ0pxb1hQbnpuR0JEUEpKV0FaR0JvT0JnVkV6V1N3V25EOS9YcjVmVTFNajN5NHVMcFlubkV0TVRQVG9IU0d0RXRGYzBpU0Nrc1l1d2w1NzdUVTgvdmpqQUlDUkkwY2lLaXFxMmVmMmw5V3JWK091dSs2QzJXeVdlN2x0Mzc0ZHk1WXR3d3N2dk5Eb1k1OTU1aGtBbDBLY1JZc1c0YmJiYmd0RTJVMVNlNWluUHdLalVIUGd3QUVzV2JJRXdLVy9OZExQNElFREI1Q1VsT1RUUDk3YUs3TDRHaGhWVjFkajllclY4djE3N3JtbktXWExyci8rZXZUdjN4Lzc5KytIMiszR3JGbXo1Slh1THFleDFiL0t5c3IrbjczN0RtdnFmUHNBL3MyQ2hCR0dleU5hSjlaWnhWRzFhc1c5OTZoYWxTcGFsYW80SzA0Y3VQZldLcmhYY2ErZmlvcW9kZUhlcUNBSXNtZEN4dnRIM2h4elNDQUpLeER2ejNWNWVmWjVFZ0k1NXo3M2N6OWEyN2k0dUtCRGh3NnNaUzlmdml6dzRHNU1URXloR0Yyd0lNVEZ4UUZRZGRuSXE2NkxoQkJTbURnNk9obzBjaVloSkh2UjBkR3NnVXdJeVlyWkJZd0VBZ0hUcnprNU9Sa0toVUx2a08za20zMzc5bUhmdm4wNjEybG0vVHgrL0JndUxpN00vTmF0VzdGMTY5WWNuL2ZLbFN0bzNicTFRZHVHaDRjendSVUFUREFtT0RnWVRaczJOZmljaHQ2NDZodTFTeXFWWXRxMGFWaTllalVBd05yYUdrZVBIc1h0MjdmaDdlMk5KVXVXUUNLUllNV0tGVnJuVkNxVldMcDBLV2JObWdXRlFnRWVqNGR0MjdaaHhJZ1JCcitPZ3ZTOUI0dzhQVDJaZ00rd1ljTlFzV0pGQU1EUW9VUHgrUEZqVktsU0JmZnYzNGRZTE03eUdKb0JJME83cEIwOGVCQ3BxYWtBVkgvakJnNGNtS1AyY3pnY3pKczNqOGxPT25YcUZHN2V2SW5telp0bnU5L1VxVk96WFI4ZEhhMjF6YkJodzdRQ1JpUi9xUitTV0ZwYUZzZ2dCSVFRVXREczdPem9nVEFoZVNBbUpxWklqRGhOVE0vc0FrWmNMcGZKTnNucklyR2tjSmd3WVFJenVsVDM3dDNoNnVwcTB2WnMyTENCQ1JhVkxGa1NKMCtlUk9QR2plSG01b2I0K0hpc1dyVUtxMWF0d3JObno3QjM3MTVtTkxKUG56NWh4SWdSdUh6NU1nRFZSWkNmbngrNmRPbGlzdGVpanpwZ3hPRndzZzJLQUtvUjdmNzY2NjlzdHlsTTNYbjBTVXhNUklVS0ZRQ29ic2k5dmIwQnFGSjZIejkrREFBb1ZxeVkzdmRGczB1YW9RR2o3ZHUzTTlPZE9uWEtWWDJhYnQyNm9WR2pSa3pYd2hrelppQXdNRERIeHpPR282TWpSbzhlYmRRKzI3WnR5OVhUNUNsVHBtREtsQ2xheTErOGVJRWFOV3JvM1YraFVHRHo1czJZUFhzMms4RURBSlVxVmNLS0ZTdHkzSzc4a0ppWUNFQTF4Szk2cUdkQ0NERW5OalkyUlc1a1ZVSUtvNmlvcUNJMUFpNHhIYk1MR0FGZ2J0amtjam1TazVNcFlHU0VvVU9IWXUzYXRYcTN5M3hUM0tKRkMvVHYzeDhIRHg3RWpSczN3T0Z3c0diTm1teXplUHo4L0hENzltMEFoZy9wdm0vZlBodzdkZ3lBNm1aNzBhSkZ6RHBMUzB1VUsxY3UyLzNEdzhPWmFYM2JHbXJTcEVsNC9mbzFidCsralJNblRqQkJCUUJZdVhJbEhCd2M0TzN0amZQbno2Tm16WnBZdkhneG9xT2o0ZVBqdzNUNWMzRnh3ZEdqUjFHdFdyVThhVk4rU0U1T1pyb2Rpc1ZpdlpsN2lZbUpadFVWU0N3VzQrTEZpN2gxNnhidTM3L1AvSnd2WExqQWJOTzNiMSs5eHpHMmh0R1RKMCtZM3hNZzU5M1JOTTJkTzVjSlRGNi9maDFuenB4QnAwNmRzdHhlVjVaZDgrYk5FUlFVQkVDVmZaaGQ4Szl0MjdZQWdJb1ZLMkxKa2lWR3RUVXFLZ29mUDM0MGFoOTlqaDA3aHI1OSs2SkxseTdZdUhGamxuOExidDY4aWZIangrUGh3NGZNTXBGSUJDOHZMMHliTmcwaWtTaFAyNVZiNnBzb3lqQWloSmdyYTJ0cmZQbnl4ZFROSUtUSWk0cUtRckZpeFV6ZERGSUVtR1hBU0IwZ1VpZ1VTRXBLS3ZRVjRITlMweU8vNm9CWVdGamtxS3RSN2RxMU1YNzhlS1NtcHVMR2pSdFFLcFhvMUtrVHFsU3BrdVUrdTNmdkJxRDZlZFdzV1ZQdk9WNitmSWsvL3ZpRG1aODJiUnFyYUhMOSt2VVJGaGFXN1RHRVFpRWtFZ2tBNk4zV1VPcWFReEtKUk9kTjJ0OS8vNDBHRFJwZzhPREJpSW1KWVJXejV2RjRtREpsQ3ViTm0xZm9Nd0srOSs1b2FrMmJObVYxZlR4MTZoUXozYWRQSDczN0c1dGh0R25USm1hNlRKa3llWktCMXJselo2YVdFUURNbkRrVEhUdDJOUGp2U21Sa0pJS0RndzArMzZWTGwzTFVUZ0RZdVhObmp2ZlZKVFkyRnFOR2pZSkNvVUJBUUFDdVhyMks1Y3VYc3pLZklpTWo0ZVhsQlQ4L1AxYXdyRmV2WGxpNWNpVXFWYXFVcDIzS0srck1TeXNycTBJekVBQWhoT1FsS3lzcjVtOGRJU1RuSWlJaVVMSmtTVk0zZ3hRQlpsbmNSNTM5b2xRcUtXMjFnR2tHY05UZGRIUkpTMHREU0VnSUFOWElXL3F5VmRMUzB0QzNiMS9tSXFGV3JWcVlNMmRPSHJRNGIzQTRISjNCSXFWU2lldlhyK1BZc1dPc1FJR21PM2Z1WU5PbVRYajgrTEhlZWttbVpHekFhTUNBQVZBcWxWci9pZ0pENjU1SkpCS2NQMzhlQU5Da1NSTTRPVG5wM2NlWWdGRnljakw4L1B5WStWR2pSa0VnRUJqVU5uMW16WnJGVEQ5NjlBZ0hEaHd3ZU4vang0K3phakZsUlNhVDVmay9RODZiSFVkSFJ3UUhCek5kV1JNVEUrSHU3bzcyN2R2ajdkdTNXTGx5SmFwWHI0NjllL2N5bjlkYXRXcmgwcVZMT0hyMGFLRU5GZ0dxdjVNQUNsM21FeUdFNUJWcmEydTZ0aWNrRDBSRVJLQlVxVkttYmdZcEFzdzZ3MGlwVkRJMUhRb1RTMHRMdmNQR1o1YWVubzRQSHo0dzg0YnNMNVZLOGY3OWU2UGJseHVhQWFNblQ1NmdSNDhlT3JlN2YvOCtNakl5QUVCdkRTS0ZRb0hmZnZ1TkNVQnh1VnpzM0xrVEZoWVdlZFRxdkpXY25JeHIxNjRoSUNBQUFRRUJyRkhuZUR3ZU9uZnVEQjZQaDFPblRpRWpJd05Ycmx6QmxTdFhBS2lHd203U3BBa2FOR2lBZXZYcW9VYU5HcWhhdFdxaHVBSDhIaktNMUFFQ1E0TXlseTlmWm9LWUF3WU1BQUI4K1BBQk8zZnV4T25UcDdGeDQwWTBidHlZdFkvbWFJTDZBa2E3ZCs5bS9vYnhlRHhXaGwxdTllclZDelZyMXNUejU4OEJxRExoK3ZidGExRFcwNUVqUjdTV1NTUVNmUHo0a1RYVWNWNEZ0elFOSGp5WUZVVFRSVjkyVGJWcTFYRGp4ZzM0K3ZwaXpwdzV5TWpJd01XTEYxRzFhbFhXZG5aMmRwZzdkeTdHang5dmNMMHBVNUhMNVV6MkpIVkhJNFNZSzF0Yld3b1lFWklIa3BPVG1ZR2lDTWxPNGI0Q3ppSE5ta1dGTVdCVXVYSmxvNHY5Wmg0QnpKRDlYN3g0WVZCWHI1elM5YVMvVXFWS0VJdkZTRXhNeFBYcjE3UGM5OXk1Yzh4MHk1WXRzejNQdUhIaldEZW9aY3FVUVpNbVRSQVZGWVZYcjE2aFJZc1dPV2g5M29tSmlVRndjRENDZzROeDllcFYzTDU5bXdtR3FUazVPV0h3NE1Gd2QzZG5SdGFLaW9xQ3Y3OC9EaDA2aE51M2IwT3BWQ0l1TGc3bnpwMWp2VDg4SGcrdlhyM0t0ZzE1MGYzRTBEcFNBSER0MmpXZDU3eCsvYnJKZng2NW9RN21HQnJvVUg4dXVWd3UrdlhyQjBCVkJIdisvUGtBd0JSQTEyUm9ocEZTcWNTNmRldVkrVzdkdXVWWjNTMTFtMmZNbUlIZmZ2c05BUEQyN1Z2czNidFg3d2g5Yjk2OFlRS2NhbWxwYWVqY3VUT2VQWHVHNE9CZzVqTmVVREpucmhueTgrUHhlSmcrZlRyYXRtMkwvdjM3YXdYWCsvVHBndzBiTmhTWmRHMlpUTVo4dGdwNzkxWkNDTWtwc1ZqTWVvQkZDTW1aM0dac2srK0hXUWFNYkd4c21PbkNHREFxS0RWcTFNalhMa0NaZ3lLQUtuRHh5eSsvNE45Ly8wVmdZQ0RTMHRKMFpzZW9DMWM3T0RpZ1RaczJXWjVqenB3NTJMeDVzOWJ5cDArZm9uUG56b2lKaWNIVnExZlJzR0hEWEx5U25QdjgrVE9xVkttQzlQUjByWFhseTVkSDkrN2RNV0RBQURSdjNsd3J3Rkt5WkVsNGVuckMwOU1UWVdGaENBZ0l3Smt6WjNEbHloVm1DSFVBNk5xMUs1eWRuZlA5dGVTRm9uNmpxdjQ1R3ZJNkpCSUo4em4rNVpkZlVMWnNXUUNxcm1rbFNwUkFkSFEwVHA0OGlRVUxGckQyMC95OXlTNndjZXJVS1ZhZzBNUER3L0FYWXFDQkF3ZGkxcXhaK1BUcEV3REF4OGNIdi8zMlc3YkZ1RGR2M2d5bFVva0tGU293KzRXSGh6T0ZxVHQxNm9TZ29DQ0l4V0lzWHJ4WWJ4disvdnR2SmxCbnlQWXVMaTVheTlTWk5XckdmQTUvK3VrblBIandBTzd1N2poMDZCQ3pQQ1ltSmxlajBSVTBxVlRLdkkrRk5mdVNFRUp5U3l3V0l5RWh3ZFROSUtSSVMwaElNTnZlQWlUdm1XWEFxTEJuR0JWbU8zYnN3STRkTzNTdU8zdjJMRHAwNk1ETWE5NzRhbVpLdUxtNTRkOS8vMFY2ZWpvQ0F3UGg1dWJHT3M2clY2L3c3Tmt6QUVDUEhqMTAzalFybFVwTW5UbzF5MkdyWDc1OHlYVFI2OXk1TTRLQ2drd1NWQ2xidGl6Ky9QTlArUHI2Z3N2bG9sR2pSdWpRb1FPNmRldUdoZzBiNHRDaFF6aHo1Z3pldlh1SG1qVnJva2FOR2pwSDdTdGZ2anc4UER6ZzRlRUJpVVNDVzdkdTRkcTFhd2dNRE1UNDhlUDF0c1BZTG81cW1xT1lWYTFhMWFCUnV6TDc4T0dEVVlHV3drd2RxRFBrUy9UczJiUE1SZXVRSVVPWTVWd3VGeDA3ZHNTZVBYdnc2TkVqaElXRm9YejU4c3g2UTd1a0xWMjZsSm4rOGNjZjBhNWRPOE5maUlINGZENDhQVDN4MTE5L0FWQmxEKzNidHc5RGh3N1Z1WDE2ZWpwVHJIN0FnQUh3OWZVRm9QcnNORzNhRkx0Mzc4YlRwMC9SdjM5L25EcDFDdE9uVDlmYmhybHo1ekx2aVNIYjZ5S1ZTbG56bHBhV3FGR2podEhINFhLNXpCTzNkKy9lb1ZhdFdnYnZlL0xrU1ZaM3ZJS21XZDhwUDdvQ0VrSklZV0JyYTVzbjEvWVJuNytpWkNsSDhIaDVXODcxK0pHck9IY21HSnUyZXhsY0Q3RWdYYmw4RCtQLzhNVk92Ny9SeExVMmExM1lweWgwYnY4WFZxNmRpTGEvL3BRbjUxdTkvQUNjcTVSRnQ1N1o5eWJJTEMxTmd0U1VkQlFyYnNjc1MwK1hJaVU1amJYTVVGTW1yWVZNSnNkaVh3K0lSS3ByMWUxYkFuREEvd0l1QmE3WDJsNHVWK2o4Yk96WmRRWkxGdjZEWjI4UFpucytPOHMyK010ckVMd1hqTXB5bTRqUFg3Rms0UjZNR3RNZGRYN01lcENnbzRmK2gvOWR1b2NOVzZkbWUwNWpSRVJFb0hUcDBubDJQR0xlekQ1Z1JFOGg5Tk84Z1RXR1poOXl6Wm9abWdHaS9mdjNhd1dNZHUzYXhVenJHb1k4SXlNREkwYU1nTCsvUDdPc1JZc1d1SEhqQmpQZnExY3ZUSnc0RVd2V3JNR1hMMS9RcVZNbjNMcDFDdzRPRGpsNkxia3haY29VL1BUVFQyalhycDNXK1ZldlhvMWJ0MjZ4bHBVclZ3NDFhOVpFN2RxMTRlTGlndHExYTZOV3JWcXdzMU45QVZwYVdxSjE2OVpvM2JxMXdXMHd0b3VqbW1iVzA2MWJ0M0tVVVZHdlhqMDhldlFJUU5IT2JGQW9GTXpmQzBNK1IrclBzVWdrUXUvZXZWbnJPblhxaEQxNzlnQlFaUXFOR1RPR1dhZjUrNWJWamYzTm16ZHg4K1pOWm43S2xDa0d2Z3JqalI0OUd2UG56MmRTL0JjdFdvVEJnd2Zydk5EZHRHa1RZbUppQUtocUNha0RSZ0N3Y2VORzNMOS9IeUVoSVRoMzdod21UNTZNMWF0WDUxdTdOYVdrcEREVGZENGYxdGJXckdCb1RtaldqRE5FNWl5bmdxWlFLSmlBVVdHdnQwUUlJVG1WRnpXTVVsTFMwZmJuY2FqNlF3WHMyZThOZXdmVmZjUC9MdjJIeitGZkRUN09rR0VkdEpZOWZQQUsvbnZPWWVNMnIxeTFNYjljdm5nWEVaOWpVS3VXazlhNjVVdjlFZlVsRHZVYkdGSW5OUU1LaGU1ZURFS2g2bG93SVQ0WjgrZnNRSysrclkwT0dLMWRlUWdMdkhjZ1dYYVZXWGJpNkRXTUh1NkQ2M2Uyb0Y3OWFnWWY2L3paWUd6WmNCemRldjdNQklzQTRPT0hTQVFIUFdGdGV6djRLZWJOM283cU5TdGgxYnBKV3NkS1NrekZ4dzlmOUo1VExsZEFMcysreTFkY1hCSjJiQTFBTzdmRzJRYU1iZ2Mvd3o4N1QrZHB3Q2d5TXBJS1hoT0RtZVZWWldIT01NcGNWeWkvUjQwS0RRMUY1Y3FWc3oyZlpxYlFpQkVqNE9YMTdVdnU4dVhMV1dhNGFQWWgxeXlhNXV6c2pCOS8vQkVoSVNFNGRPZ1FWcTFheGR5QUp5Y25NMTNNS2xhc2lGOS8vVlhydUZ1M2JtVUZpOXEwYVlPQWdBQldWME1BOFBYMVJWQlFFTzdldll1WEwxK2lWNjlldUhEaFFvRS9YUzlac3FUT3dGZFNVcExPMmtQaDRlRUlEdy9YR21yY3hjVWwyNUhsQ2l2TnowOVJMcmI3OWV0WDV2ZWpXTEZpMlc0YkdSbUpNMmZPQUFCNjl1eXBsVFgyNjYrL2dzZmpRUzZYYXdXTURPbVNObS9lUEdhNlFvVUtURUh0L0dCalk0T3hZOGN5M2NGZXZueUpnd2NQWXVEQWdhenRVbEpTbUczcTFhdUh1blhyc3RhTFJDSWNQbndZalJvMVFsSlNFbmJ1M0lrcFU2YXdzcXZ5eTlldjN5N3dpeFVyOWwwT0thOVFLSmpQNy9mNCtna2gzd2VoVUtpekRJQXhySzJGbU9VOUF1UGNmZEdxMlZpY09MVU1sYXVVeGRxVkIzSHB3bDJEajZNcllLVCsrNXZWbjJGVmNEL3JhMzgrMy9oTWIyTmN2bkFYTFZ2WGc2M1ltclg4MGNQWDJMWHRKT1J5QlNxVzZxWnozOERiVzlDZ29TcVk1Tlo2QXU3ZWVhNXpPM1dRNStTL055Q1ZabURRVURlZDJ4bnIyT0VyY0tuamJGU3c2UG16VUF3ZnZBQTFhbGJDNXUzVGRHNGpseXR3L213dzFxOCtqTUNyRDFDNlRERzBhLzhUbEVxbFFkK24wVkZ4aUk2T1I2M2FsZlZ1VzFoRVJVVVZtUnFOeFBUTVBtQkVJeW5vcC9sMDNzbkppZFdWSTd2TWxlam9hR1k2OHgrZHNXUEhZdXpZc1VoTFM4UHUzYnZoNmVrSkFOaTJiUnNUYVBMeTh0TDVKTHhyMTY2WU1HRUNGQW9GZXZUb2dmMzc5K3NNUkFnRUF2ajcrNk4rL2ZwSVNVbkIxNjlmOGVYTGx3SzVRVFdFcmEwdDA2WVhMMTR3LzU0L2Y0NkhEeC9peXhmMkV3ck5FZWFLRXMzdVFFVjV0SVd3c0RCbVd0L1E2YXRYcjJZeWhZWVBINjYxM3RIUkVULzk5Qk5UQ0YwcWxUTFpWL29DUmtGQlFiaDQ4U0l6UDJuU3BId1BnazZZTUFFclZxeGdmcGFMRmkzQ2dBRURXQmRLYTlhc1lYN25KMDZjcVBNNDFhcFZ3NVl0V3pCdDJqU2NPbldxd0g0WE5mOFdxWXUzNXlRWXIvbDZrNUtTdElMVW1qNSsvSWhxMWFwQklwR2dXTEZpcUZJbDY2ZURCVUd6UzFwUnp2UWpoSmlQMTY5ZlkvLysvUWdKQ1dFRjluT2pYcjE2ZVhLY3diOTFRUEVTOWhqU3p4dmRPazNCL1NkN2NPS01MMnViUS9zdjRmZWhDM0h6djIyb1d5L3JMc2RLcFJLSkNhcHI2YlEwVmJacFVtSXFheHUrZ0E5cmF5SG16dDZPbGN2MlpYa3N6WXlhdlBiMmRSZ2VoN3pGbjU3OWNQSDhIY3ljdWhGM1EzWWpMVTJDVWI4dGdseXV3TXExRTlHNnpiZTZvQkpwQnZyM25BbUZRb2txVmI0TnZERm53U2pFZkdYMzRqaDIrQW9DVG53YjhHYnY3ck1RMjFuRDBsS0FXemQxUHhCMWRCU2plczFLMkxudEpEYXRPNHE3SWJ0MWJoZjJLUXJuendaalV4WkJIMTJlUFgyUHJtNlRrWlNZZ3IwSE5tZ0Z5WktUMHdBQXRhcjBSM2hZTkg2c1d4VWJ0M2xod0dEVncreU1EQmtzTFBSZmYyMWFmd3pMZlBibTY4OHVyMFZGUlJXcE9vM0V0TXd5WUVSRnI0MmoyVzNQbUFKb29hR2h6SFNaTXZZckZSQUFBQ0FBU1VSQlZHVlk2NFlNR1lKcDA2WWhNVEVSUzVZc3dhaFJvNUNXbG9hRkN4Y0NBRXFWS29XUkkwZnFQRzdGaWhYaDZ1cUtaczJhWWVuU3BkbjJBZi9oaHgrd2F0VXFCQWNIWS8zNjlZVmkrUG5NU3BVcWhWS2xTcUZWcTFhczVSRVJFWGp3NEFFZVBueUlCdzhlWU5DZ1FTWnFZZTVvRnVqT2k0Q1JRcUhBZ1FNSEN2ejkwT3pDNU9Ua2xPVjJWNjVjWVdwckNZVkN2SDM3Rmc4ZVBFQmNYQnppNCtNUkd4dUwyTmhZdkh2M0RvQXFJSHZqeGcybXVMdG0xeVZkZ2FDWk0yY3kwdzRPRGhnOWVuU3VYcGNoU3BjdWpRRURCakRkNko0K2ZZcWpSNCtpVDU4K0FGVGRzM3g4ZkFDb2dzT1pzNDgwRFJ3NEVGMjZkR0VDOTNQbnpzMzIzSnBkOVBSdFc3cDBhVmEybHBybUNHZWFHWlg1YWY3OCtjelBjdXpZc1NiLzJ5T1h5Mm5FRTBKSW9aQ1ltSWlKRXlmaW4zLyt5ZmRNK3R4dzYraUtveWVYUUNpeWhFQ2dmVXQwOTg1ekNBUjhWSytSL1VPa3hJUVVsQ3ZlaGJVczgzeXJYeHJnOU1XVnpQelNGZXpzL2RNbmJ5THc2Z05qWDRKUmpoeFNqWERhdldkTG5EMTlDOCtmaFVLcFZHTDhIOHZ4SVRRU25ibzB3OEo1dTlDeWRYM1VxT1VFbVV5T0VVTVc0R3QwQXM3K2J6WHM3TC9kWC8zU1ZudXdtV2RQM3pNQm83ZXZ3eEIwSXdSS3BSSnV2K2greUFRQVhibzF4NEZqaXhBZEZZL256MEt6M0c3SDFnREk1UXE0ajFnTTl4RlpENUNoUHQ3MWF3OHh1TjhjeE1hbzdnTkxsSFJBUW53eUFxODl4UDh1L1lkenAyL2gwMGZWZzl2V2JScGk1Qi9kMExqSnQ3cUZEKzYvUW85T1UzSHcyQ0s0TnRNZWJNTVluOE8vNHV6cElKdzlGUVRmVlJOUXVVclpiTGYvNC9jbDZONnJKVHAxYVphcjgyWW5KaWJHcURxTjVQdG1sZ0dqd3R3bHJURFNmRHB2VE1EbzdkdTN6SFRtcCtzMk5qWVlQWG8wVnF4WWdhaW9LUGo0K09Eang0K0lqWTBGb0xvcHpxNzcwb0VEQjFDaFFnV0QyakY2OU9nQ3VhazJSRUJBQVB6OC9QREREeitnV3JWcXpQKzZvdmhseXBSQm1USmwwS2xUSnhPME5PL2taY0FvSWlJQ2d3Y1BSbEJRRVByMjdadXZtVFh1N3U2SWlvcGk1aDg4K0hhaHB2a2xldkxrU1FDcXozUm9hQ2pjM055WUlFZDZlanJHamgycjkxem56NTluQWthYUdWbVpNMEhPbmoyTGE5ZXVNZk9USjAvV1dTUTlQM2g2ZWpJQkl3Qll1SEFoZXZmdURRNkhnekZqeGpDWmlKTW5UOVpiM0Z5enpacmQ2L1RSdDIzZHVuVjFCb3cwL3hZVlJPSHAxNjlmNDU5Ly9nR2dxamxtU0dINi9LWlVLZ3YxalJraDVQc1FIUjJOdG0zYjVtc1hlMHRMUzZTbnArZTRHM3g2dWhTU2RDbnM3RzNRc25WOUFFQnFham95cE95YW5tZE8za1Q5QnRVZytmL3RkYkd6dDRISXloSXIxcWlDSWdFbnJ1Tkc0RU1zVy9rbnM4MktaZjVhWGMzR1RlekRtZzhQajg3WGdKRkNvWURmbnJNQUFHdWJidzg0YmdRK3d1RURsN0YxMXd6MDZ0c2FQVHRQZzF1YmlkaTBmUnAyYmczQXRTc1BjT0RZUWpSc1pOeEFFaHZYSDRWU3FjU0pNNzRRMjMzTDdIbjdPZ3lqaC90Z3h0L0Q4R3VISm5CMDBIK05FeCtYaEMwYmorUEh1bFV4K0RkMk44Q2dteUg0OTFnZ3BzMGFDa2RITzFTdVVoYVhMdHhGbjI3VFViWmNjZncrdWl1V0wxR1Z1UWc0Y1IxalJ5MkZoWVVBYmRvMVJHWG5zZ2k4K2dDYmQwelQ2bm9XOWlrS01WOFR3T1B6b0ZRcUlaR29zc05sTWprQTFXY0krRmF2U1pQNnUvanloYnU0Zk9FdUhqMTh6YXhic1hZU05xdzVBZ0Q0OGtWMVQzVDJWQkEraGtZQ0FEd205SWIvbm5Od3JsSXVYd05HQ1FrSkVJdkYrWFo4WWw3TU5tREU0WENnVkNxUm5KeHM2dVlVZXBwZGNZeEpUN3gvL3o0QWdNZmo2UnlSNk8rLy80YWZueCsrZlBtQ0ZTdFdNRjF4bWpWcnB2Y0d5OUJnVVdHelo4OGVIRDE2Vkd1NXZiMDlLNGhVdTNadDFLbFRKOGNqa3hVV2lZbUpUSWFhcmExdHJrWUVPWHYyTElZTkc4WUVNTy9kdXdkWFY5YzhhYWN1NnBIQjFLNWV2Y3BNUDMzNkZIZnYzc1hDaFF2UnBRdjdLZUVQUC96QWpQSm5xUFBuenpPam5tbldYdEFNR01sa01reWVQSm1aTDFhc0dDWk1tR0RVZVhLalhyMTZhTjI2TmZNK1BIcjBDS2RPblFLZno4ZTVjK2NBcUVieisvUFBQN001aW1rOGZQaVFtZGFzRVpkZjVzeVp3d1FOQnc4ZVRJVWpDU0VFcXUreEhqMTZNTUVpUHArUEVTTkd3TlhWRlU1T1Rua3lhcGk5dlQxR2poeUpsSlNVSEFlTXhveGNndHUzbm1LWC85OXdiYXJLSGhrOTNBZi9IZ3ZVMnZaRGFLUld0cENtWk5sVldGZ0k4TWU0bmdDQU4yL0NjUGYyTTJZZVVHWEg1UFZvYk1hNmNPNE8zci85ckxYODUxYjFjUGZSTGxTdnFjcWlPbnB5Q2RxMytoUDllc3dFaDhQQmdXTUxqUjR4TFM0MkVYNjdWY0VwSjZmU3FGcXRBbXNkQURSdFhvZVYwWk9kZGFzUElURWhCWTdGeEZxQnRzVEVGUHg3TEJEakp2U0ZZekZWQUNReElRVy91alhHK2kxVGNmSDhIV2JiZ1VQYXc5YldDbTEvYlFSYnNUVjhGL3NoOE9vRFhEaDNHKzA3TkdHQ1JzbEpxVGpnZndFQ0FSODFhMWJDM1R2UDBhYTVCK3U4eFczYXE3YlY2SVlXY0R3UVowL2Z3dm16d1FDQTBOQUlkTzdhSERPOWgrUHQ2ekRNOU5vRWtjZ1MweWF6UjJYYnMrc01NNjM1dWNsczZhSzlyUG1telYyWWdLZXhrcE9UcysxMlQ0Z21zd3dZV1Z0Yk13RWp5akRTVDkxMUJsRFZJREdFWEM1SGNMRHFEMkxObWpWMWZtbmIyZGxoK2ZMbEdEcDBLQk1zRWdxRjJMbHpaNkVjYWpTM2xFb2xYcng0d1h6Mk5NWEh4K1B1M2J1NGU1ZGRURkVrRXFGV3JWcW9VNmNPNnRTcGd4OS8vQkYxNnRRcE1qZWdGeTVjWUY1cnhZb1ZjM1FNaVVTQzZkT25ZODJhTmN5eHVGd3VJaU1qODZ5ZCtyeDkreGIvL2ZjZkFGVWRtemx6NWtBdWw4UFcxaGJUcHJIN3kzdDRlR0RpeEltb1hyMDZxbFdyaHNxVkt6UFpZbVhLbEVIeDRzV1pmdzBiTnNUVHAwOFJFaEtDTDErK29GU3BVcXd1YVpxWk9sRlJVU2hSb2dTZVAxY1ZrWnd5WlVxQlpSZXBUWm8wQ1ZldlhzVVBQL3dBTHk4dnVMbTU0ZXZYcitEeitaREpaSmcvZjc3UlhhLzBaYjBJaFVMbVBjbHBob3ptNzFXVEprMXlkQXhEaFlTRTRPREJiOFBwWmc0OG1vcGNMcWNNSTBLSVNlM2F0UXRCUVVFQVZOM3hMMTY4aURwMTZ1VDVlYXlzckpDYW1xcDNnSXFzakovVUZ6Y0NINkZqbTBsWTdPdUJNZU43WWNyMElSZ3lyQ01BSUVPYUFROTNYMWhZOExGK3kxVEV4U1ppbkxzdldyU3NpM0VUdFFjNTBTUkpsOExDa3AwZExWY284cjJZdFQ3clZoM0tjcDA2V0JSMEl3UXJsKzNEL1hzdjRkYlJGY0czbm1EWXdIbm8ydU5uOU96ZENxMSthY0RxbHBhVlZjc1BRQ2FUUXlEZzQzSElXMWJBNk0wcjFVUHF5czdaZDh0U0Mvc1VoYlVyRDRIUDUrRkRxUFoxNFpjdnNSQ0pMSmxnRVFDSTdheHgrRi90Ym10OFBnODllbjhyRDlHNzd5OVl0WHcvZW5lZHJ2UGM0eWIyZ1kydEZhcFdMWS9kL25NQUFCZk8zY2ErdmVleDIzOE9vcVBpc0huOU1ad09VSTFxTzZqdkhGUjJMb3UrQTlwaXc1b2pHT25lRGZOOTNBR0F5U29TQ2kyWUlOT3pwKy9SdU80STdEKzZFRjI3dDlEN1hpenczc0dhLzh0clVJNERScW1wcVVXNjdpZ3BXR1laTUxLeHNXR2l4RWxKU1FaWHVmOWVxVzlRTFMwdERhNy9FUlFVeEJRd3pGeWJSMU90V3JXWW0wMUFGWkFxVjY1Y2x0c1haUndPQjArZVBFRjZlanBldjM2TlY2OWU0ZFdyVjNqMjdCbWVQWHVHRnk5ZXNMcHZBVUJhV2hydTNidUhlL2Z1c1padjI3WU5vMGFOS3NqbWF6bHk1QWd5TWpMZzdPd01KeWNuMk52Yk13RU9tVXlHQ3hjdXNMSk5XclkwYnNoVVFIWHpQV1RJRUZicWV1WEtsYkY3OSs0Y0hTK25saTFieHR4cy8vVFRUN2h6Ui9WRWF2cjA2YkMxdFlXSHg3Y25TNk5IajhhSUVTTU0rcUp0MDZZTlVsSlM0T2JteG5SRjAvd01hR1lZbFMxYkZ0ZXVYY081Yytld2VQRmlrMlR5ZE8zYUZjZU9IVVAzN3QyWm9HN1pzbVhSdVhObkpDVWw2U3p3YldxYXhWUnRiVzN6dlhpOHBhVWxCZ3dZZ01PSEQ2TnQyN2FGcGxpOVVxbWtHa2FFRUpOYXUzWXRNNzFtelpwOENSWUJxb0NSNW9BdHhtcjBVMDFjRGRxRW5wMjlNTlZ6SFJvMXFZbEdQNm15VTVWS0pjYU1YSXI0dUNUOHMyOE8weTNvM2R0d0xGMjBGLzBHdHNOdkk3SXVKWkNXSnRIcXBpU1hLOERYVVNPcG9Od0lmSVJyVis2alhmdWZ0RWFCZS8zeUV3NGR1SVNqaDYvZzFZdVBhTjJtQVM1ZFh3L1hwaTZJK1B3Vi9udk80NStkcDNINHdHVlZGL1h4dmVDNzZrL01tYmsxeStMZDkvOTdnZUdqdXVEV2pjZTRjL3NaZXZacHphd0xlZlFHMXRaQ1ZISXFiVkRiTjYwL0NybGNnU25UQjJQcG9yMUlTa3hoRmE5KzhTd1VWYXBtUGNDR1VHZ0J4MkppY0xuYTk0SE9WY3ZoNFRNLzNBaDhpTlRVYncvekxDejRxRmFqSWpNYW0yTXhNZnIwVjVVVitCSVppMzE3ejZOUC96YTRmUEV1ZW5UeWdvMnQ2bnJ3OXNPZHFPM2lET0JiZ0VoTjNZWE55anJub3dublpWRnRpVVNpdDd3QUlXcG1IekJLU1VtQlhDN1hPUm9YVVZFL25UZW1lNVJtclpOZmYvMVY1ellYTDE1RTc5NjlXVVZ0UTBKQzBMWnRXNXc4ZWRKc2gzTVVDb1ZNeHBBbWhVS0I5Ky9mNDhtVEo2eGkxeDgvZm1SdHgrZnowYU5IajRKc3NrNUJRVUZZdFdvVmF4bWZ6NGUxdFRXU2twSllONmM4SG84VlZNbUtab0YxUUJXYzBhenBNMnJVS0t4Y3ViSkFNMnZldkhtRFhidDJBVkJkaEo0OWV4WStQajVNWWV2eDQ4ZkR4c1lHdi8zMkd3QlZrTWZRVWFoOGZYMVpGOUJLcFpJWkpkRFMwbEpuSUx0RGh3N28wRUY3cU42Q3dPVnkwYk9uZGpyMCtQSGo0ZXpzWENnRDcrb2FVd0RRdG0zYmZNOWVyRjY5T3ZidDJ3Y2ZINTljM2JEa0o4MHNOa0lJS1FoaFlXRjQ4dVFKQUZYMnRIclFoUHlRMjRBUkFKU3ZVQklYcjYzRGxjdjNtR0NSUkpLQmNlN0xjTUQvSWlaTkdZQU9uWnVwdXFTVkw0R1pjMGJneGZNUDhCaTlESzlmZmNJczd4RTY2OWVrcEtSckJRVmtHVEtkUmJVTHl1NGRwMUNyZG1YMDZ2dUxWc0FvT1NVTm16Y2NSOC9lcmZEUFBtL1UrYkVLVWxMU01XUHFSaHc5OUQ5Y3Via0pVNllQeHYxN0wzSGg3RzEwNk13dUZiQjV4N2ZzbklEamdUaHpLZ2hiZHM0QW44L0R3cms3OGIrTC83RzJEN29aZ25vTnFodjhYZjNYMUVFb1h0d2ViZHYvaENVTDkrRG1qY2ZvMEVuVkJvVkNnUWYzWDZGbjc2d2ZYRHRYTFljVFozengvbjBFM3IrUDBMbU5rNDVzSjNXd0tEdXV6ZXJnWGZneFpwUTBkYkJJbCtUa1ZGaFlDRXllYWFZbWxVcnpmUVJlWWo3TU1vb2lGQW9oRUFnZ2s4bVFtcHBLQWFOc3hNYkdNdlZZNnRjM0xLMHhQajRlKy9hcG5pcUl4V0t0bTF1NVhJNEZDeFpnd1lJRlRGQ2hYYnQydUh2M0xoSVNFbkRuemgzVXExY1BlL2JzUWJ0MjdmTHcxUlJ1WEM0WFZhcFVRWlVxVmRDOWUzZG1lV3hzTE83Y3VZTzdkKy9penAwN2NIQndLQlJEWGVvYXVsWW1rMmtGZmJoY0x0YXVYUXNYRi8yalNJU0VoTERtMWNFaVIwZEg3TnExQzkyNmRUT3FqVWxKU2F4NVl3TWFHUmtaR0RSb0VOTmwwdDNkSFk2T2p2RDE5VVZFUkFUMjdkc0hwVktKa1NOSHd0SFJVYXVla1Q2Wm45NjhldldLdWNoMWRIUTA2bGlHa012bGVYNU1BSVgyOTFTcFZETEZwd0VVYUtBMXU1SDBDQ0hrZS9QcDB5ZG11bWJObXZsYW56RXZBa1lBWU85Z3kyUy92SHorQVNOL1c0U0hEMTVod2wvOXNYREpHQnc1K0Q4TUh6d2ZJUy84NFZ5MUhIYjUvWTF4N3I1WTVic2Z4NDljeGFRcEE5Ri9ZRnRXeGt2VWwxaVVLTTRlUUNZalEyYlNRTUd2Ym8weGRIaEhmUG9ZcGJXdWZvTnFDSTA0QVI2UGk5VFVkR3pkZUJ4TGZmWkNJc25BZkI5M2xDMVhIRkpwQmhvMHJJNEdEYXRyN1Q5azJMZDdBQnNiRVd6RjFpaFh2Z1FBb0YzN3h0aTEvUlJldi95RUg2cFh3T3VYbi9EKzdXY01HdUptY051TEZiZUQ1OVNCVUNnVUtGbktBYWYrdmM0RWpQNjcrd0lweVdsbzBWTDdlbFd0WlpNL0RENlhKa095ZWF5dGhiQTJNR01vTWlJR3R1TEMwd1ZNSnBPWlpYa1Frai9NTm9waVkyT0R0TFEwSm1CRWREdDc5aXpURlNlclRLSE1WcTVjeVhTcjZkT25EK3VtK09uVHAzQjNkMmY2c0FPcW9yQzdkKy9Hdlh2MzRPYm1ob1NFQkVSRVJLQjkrL1lZT1hJa0ZpOWVYQ2dDSktiaTZPaG8wcXlTckRSczJCQ3RXclZpaG90UFNVbEJSa1lHTWpJeXdPUHhVTHg0Y1RScjFnd1RKa3d3dUc3TXRtM2J0SmI5L1BQUDJMZHZIOHFYenpxbE9DdTNiOTltelJ0YlgyZjgrUEZNaGwybFNwV3dZTUVDQUtyQTArN2R1eEVWRllWTGx5NUJKcE9oWDc5K3VIanhJcG8zYjI1ME85WFdyVnZIVEZldFdqWEh4OG5LaXhjdldQUG1IaWcvZCs0Y1hyOVdqVDRpRW9tTURqaHF5bHp2cmloZVNLbnJwMUV0STBKSVFkUE1iTXp2TEdHUlNLVFZ4VDhuOXUwOWp3b1ZTMEdwVktKblp5L3crVHhzMmo0TlE0ZDMxTG05aFlVQTIzYlBSRzBYWi9ndThjUE1xUnRSdjJFMTFnaGlIejlFb2tsVDlnTTBpU1FERmhhbSt6N3VPMENWZmV2M3p6bWQ2Ky85OXdLSEQxekdmcjhMa0VveU1HcE1kM2pOR0FJcmF5Rm1lbTNDNVF0MzhiOGJHNWl1VjFucDBic1ZxMFpRdS9ZL3djcEtpSjNiVDJLeHJ3Y3pTbHVQYkRLQ3NzTGxjdEcxKzg4NGRPQXlsaXdmQnh0Ykt4emNkeEU4SHBjSklHVmwyTytkdFlwbFoyWERtaVA0WitkcG85dW5TMHBLR3FaUDJRQStuNGRqaDYrZ2daRWp6ZVVudVZ4ZUtMUEdTZUZrdG5jVE5qWTJpSTZPUm5wNk9xUlNhYUV0N0tWcmRERmRORWRXTW1ZL2RlWkVWdmJ2Mzg5TXQyL2ZYdS94b3FLaXNIcjFhbVorNGtUVk1LS0ppWW53OGZIQnlwVXJtWE55T0J6TW5qMGI4K2JOQTRmRFFaTW1UWER6NWsxMDdkb1Y3OSsvaDFLcHhQYnQyM0gwNkZGTW56NGRIaDRlUmE1aXY2RS9oN3p3L3YzN0Fqc1hBTlN1WFpzMWNsaHVCUWNIWSsvZWJ5TThxRDhmM3Q3ZU9wOUV5bVF5WEw1OEdjV0xGNGVEZ3dQczdPeGdiVzBOQ3dzTHBLZW40L2J0MjZ3aDdVVWlrVkhkSENkT25JaXRXN2NDVUhXcDI3bHpKK3Z6SnhBSWNPVElFYmk2dXVMRml4ZElTMHREMTY1ZEVSZ1lxSlZORlJFUmdiaTRPSlFzV1JMRmloWFQraEtPaTR2RGtpVkxzSEhqUm1hWkliOXZtWDM5K2hVaElTRW9VYUlFSEIwZFlXZG5CeXNySzZTbHBTRTRPQml6WnMxaXR1WHhlSEJ3Y0RENkhIa2hJaUlDTzNiczBMOGgyRmxSQ3hjdU5QZ2NNMmZPeEl3Wk01ajVRWU1HNlgyOWNya2NMMTY4UVBueTVXRm5aOGRhdDJiTkdtWmFJQkFZSFh3ME5UNmZEeTZYQzdsY3p1cm1TUWdoNWtaZDlEcTNsaS8xQjUvSHc2MzdPK0F4b1E5R2pPd0MvNzNuTUtTL04vYnM5MmEyaTA5SWh1OWlQNHdlMHgxei85Nk9CLys5eElPbmUvSHl4UWRXc0NnK0xnbWZ3NytpWmkwbjFublMwNld3c0RCZDl4OTlEMENlUFhtUE15ZHY0czlKL1REcWoyNG9WdHdPVnk3ZncxVFBkZmdZR29rRmkvK0F0WTN4MzRuV05pTDBIOVFPTzdjR1lOaUlUdGkrSlFDdXpWeTAzaDlOYVdrU3JGOTlHS3RYSE5CYU4zcHNkK3pZR29BdEcwOWcxQi9kY01EL0lqcDJib3JpSmV4MUhPbWJZc1h0VUtzMnUwYXJ6L3pkMkxMeE9ENUUvcXUxYlY2eHRoWmg1N2FUaUk5TFF2a0tKVEYzMGVoc3Q0K0xUU3l3SUE3VlBDVEdNT3VBa1ZwaVlpTHM3YlAvWTJJcUwxKytMTkQ5TkwxNzk0NFpMcnR1M2Jvb1hWcC9BYm9wVTZZdzNZQTZkZXFFYXRXcVlmbnk1Vml5WkFsaVltS1k3UndjSExCcjF5NVcxeXRBRllTNGZmczJCZzhlaklzWEx3SlEzVXhQbXpZTnk1WXR3NlZMbDNSMmhkTEgzdDVlcTZ1VVBzYjhVYzdxaVgxZS9CeStGNjZ1cnBnOGVUSldyRmdCQ3dzTCtQbjVvVy9mckVjYjRmUDVHREJnQUZQelJ4ODNOemVETW1yUzB0SXdhdFFvcGxzbG9NcjhhZE9tamRhMmRuWjJPSG55SkJvM2JveTR1RGhZVzF0cmJRTUF0MjdkUXUvZXZRR29BalZpc1JqVzF0YXdzckpDVWxJU0lpTFkvZVp0YlczaDd1NXUwT3ZTbEpLU2dyWnQyeHEwcmF1cnE4a0tHb2FIaCtQdnYvODJlajlqOWhFSUJIajA2QkVBMWNXd3A2ZW4zbjA0SEE0YU5td0lpVVFDS3lzcjV1Y1VIeC9QK3Z2VnFGRWpldkpHQ0NHRlZGNTBTVXVJVDhicmw1OHdha3gzOEhoY0xGajhCeVNTREd6ZkVvQVdMZXV5Z2l4U2FRWVd6dDJKWXNYdE1IQkllMnpmL0M5T0hMMEtkdzkyemI5YlFhb2FUdlV6ZGQzU05YSmFZVEo4WkdjTSs3MFRPQndPcmwyNWo1WEw5dVB5eGJ2bzFLVVpEaC8zUWVVcVpiRjd4Mms0T05paWU2L3NCeVM1Yy9zWjZqZW94dFJzOHB3eUVQdjJua2ZyNWg1SVRrckY3TG0vNjl3dkpTVU5BRkMzeG1COER2K3FNM0RqVXFjS09uWnVpdVZML2ZIcTVVY2t4Q2RqNHVRQk9Yck44ZkhKU0UvTFhiMi8ySmhFeE1WbVB4cDNXUFMzT29zM0FoK2haMmN2ZUM4Y3hhcVJkT244SGV6ZGRRWVh6OStCLytINXVXcVRNU2hvUkF4VjlITHVEYVI1WTVlY25HekNsaFJlL3Y3K3pOUDlrU05INnQwK1BUMGQ1OCtmQjZDNktWNjJiQmxldkhpQldiTm1zVzYyMnJkdmp5ZFBubWdGaTlSS2xDaUI4K2ZQWS9IaXhheUNheDA3ZHN4UnNJZ1VIY3VYTDRlM3R6ZU9IajJhYmJCSXpkQVJWc1JpTVJZdjFoNUNWWmV1WGJ1eWdrVXpac3hnWlNwbFZyVnFWUncrZkJnTkd6WkVjSEN3emxwTm12Vy81SEk1NHVMaUVCWVdobGV2WG1rRmk0UkNJZno5L1hOVTlMMVNwVW9HMVQ3aThYaVlOMitlMGNjdlN2ejgvSmpwMzMvLzNhRFJ5dFIxeEFEVmFIV1JrWkY0Ky9ZdDYrOFhvQm9kcnlpakxtbUVFSE9XRjEzU2JnVTlnVktwUlBNV1B6TEw5dnRkUU16WEJFejRxejlyMjVJbEhOQ3N4WTg0NEg4UlRWeHJvMXZQbHBnM1p3Zmk0OWgxRk0rY3ZBaytuOGM2WmthR0RCa1pNcDBGc2d1THFDOXhXTC82TUZ6cmowVG5YLzlDZXJvVXB5K3V4S0VUUGhCWThORzMrd3lNLzhNWE4yK0VaSG1NWjAvZlkwQ3ZXV2pUM0FPdlhuNGJ6TVc1YWptMGFkY0l5VW1wYU5MVUJhM2JOTkRhVjZGUTRNU3hhd0JVMzlPSC8xME1qejkxZHlIelhUMEJjcGtjL252T29WdVBuOUcwZWM1RzRvdU1pRUg1aXFXTTNpOCtYdlV6Yi92emVGUXUyd05iTnAwd2VOLzM3ejdqNHZrN0NBLzdpa1A3TDJHVzF5WUF3STZ0QVhqMjlEMG1UdTZQK2czMEY5dk9DK291N0lRWXdtd3pqRFM3RTZTbHBabXdKV3cxYXRRbzBGL1EwTkJRVks1Y1dlZTY2ZE9uNCtuVHB6aDkralNHRFJ1bTkxaENvUkNIRHg5R216WnQ0T25weWR5Z0xWcTBDRk9uVGtYeDRzV3hkT2xTL1A2NzdxY0htamdjRHFaUG40N09uVHN6d2FydDI3Y2I4Y3JZeXBVclo1THViQVg1czZ4Um80WlpaRFROblR2WDRHMWRYRnh3L2ZyMUxOZUx4V0s0dWJsaHdZSUZxRjVkdXhoalZ1ZS9lZk1tMHRQVE1YZnVYSGg3ZSt2ZHAyM2J0cmh6NTA2V2FkMU9UazRvVTZZTVltTmpzeHlocWxTcFVuQnpjOE8wYWROUXExWXRnOXFxaTR1TEN3SURBN05kNyt2cmEzQW1VbjVvMUtoUnZ2OXVoSWFHTXJXekZpMWFaUEIrTldyVXdPdlhyN1c2Ni9MNWZOU3ZYeDh6Wjg3TVZTMmt3b0M2cEJGQ3pKbFFLTXoxdGYzTjY2b00xV2IvSDl4SlNVbkh3cms3MGFaZEl6UngxWDRBMGEzSHo1ZzJlUU8rUk1aaXpyemYwZmpmRy9CZDRvZEZTMVVQbkZLUzAzRHN5RlcwYWRjSVlydHZENjFUa2xYdEZJbllHYjluVDk5aXpZZSsrOHlhdjNMNUhoYk8zWVU5KzcyWkl0SjVxVS8vTnN4UThZOGV2b2IzckczbzJ1Tm5yRm8vQ1UyYjEwRjhYQkxtejltQmRhc093Y2JXQ3Y2SDVyT3lpOVRmOFE4ZnZNS3lSWHR4OHQ4YnNMRzF3dlRadjZGU0pWV1BCWWtrQTlNbXI4ZlowN2RnYlNQQzdWdFBNTlZ6SFJZdEhjUHFvc2ZsY3RGdlFGczhmdlFXTy9mT2hyV05DQ0VQMytoc2QzSnlLa1JXbGtoTlRVZHNiQ0ppdmlZWTNZMHNPU2tWMTY4OVJHcHFPaWFOVzRrQlE5ckR0V25XQTdlOGYvY1ovK3c4aldOSHJ1TGRtM0FBd0l2bm9SajJlMmNNSGQ0Ung0OWMxVDZIanFMWmIxNnJDc1AvTnNBYkVra0dISXVKNGU3UkUvMEh0ZFA1bWN0UEhBNkhNb3lJd2N3MllLUlpzeWh6L1ovdmlVZ2t5dkxHVVNBUXdNL1BENGNQSDRaWUxOYTVUYXRXclhEcmx1cExyV2JObXJDenM4T3VYYnZRcjE4L1podFBUMDlJSkJLTUhUdlc2SkdmNnRTcGcxdTNiaUVoSVVGdjl4bDFaa0NaTW1XMDFqMTkrdFNvODVLaVljV0tGWmcvWDNkNnJvV0ZSWmFmMit5MGFORUNHelpzZ0ZRcXhaZ3hZd3plTDdzYUFCd09CNTgvcXk3MmxFb2wwdFBUSVpQSklKZkxvVkFvWUdWbEJhSFFzSkUwOVBIMzkwZDBkRFFrRWdreU1qSWdrOG1nVUNnZ0ZBcmg1T1NFY3VYSzVjbDVDanNuSnljY09IQUFFb25FcUd5dG8wZVBNdE55dVJ4eXVSeEtwZEprM2ZjSUlZUVl4OExDUW0rTlRuMnVYTHFIU2s2bFViYWNhdENWZ09PQmlJNkt3NEtUUzVodE5COTh0R3ZmR0FyRk9wejg5d1pHL2RFTnZmdjlnamV2d3FCVUtzSGhjTEJsNDNFa3hDZGp4T2l1clBQYyswODFHRVh4VEVHTnZ0MW5JRHNTU1FhZWhMeEJxNlpqY0NSZ3NVSER2T2ZVcjI2TjhTSHlCR3pGMW5qM0pod3pwbTdFN2gybklVbVhZdVFmM1REYmV3VHM3TmtQWmNNK3FVWmNhL0dUTzZ5c2hKZzhiUkFtVFI0QWV3ZFZ3Zk9iMXg5aDByaFZlUDRzRk8wN05NR09QYk13YWZ4cWJGcDNGTmV2UHNTU0ZlTlkyVWF6dkVkQUxsZGtPNXJjcVlDYmNCL2hBd0FZNmQ0Tk83WUc0S2U2dytHenpBUDlCN1hUMlpYYzcrQThWS3RSa1psLy8rNHozRWNzUmxKaUNycjIrQm43L1M1Zys1WUFWSFl1aTRGRDJzTzFtUXY4RHJJenRKOC9DOFh5SmY3Z2NybG8wNjRSaHYzZUNaMjd0V0N5eGs3OWV3TUFFQjRXblcxdzc4YTFSeWhaeWdHai91aU9Pbldyb2tNblY2YnIzb2ZRU05hMkNRbkp6TEtreEJTZDJ3QkFKU2Y5NVVTeVFnRWpZaWl6RFJoWldIeEwvWlRKWkNac2lXbVZLbFVLbHk1ZHluSTluOC9Id0lFRHMxenY0T0FBVjFmMjZBTkRodzVsemZONFBGYXhYV1B4ZUR5REFrMXYzdWgrMmxEUWJ0eTRZWkxQVkg2Y3Q3Q25vNHBFb253cFBteElGbHhPY1RpY2ZDMllYTDU4K1J5TktKY2ZUUDM1K2VXWFgzSzFQNC9IeTllaG53dWErbUxaMUQ4WFFnakpUN25OanZnYUhZK1FSMi9RYitDM0I2b0RoN1RIejYzcVFhRlE0djI3eitEeGVEZ1ZjQk1BSUJSWm9teTU0bGpzNjRHMnZ6WUNBR3pkTllPNTJYLy83ak9XK3V4RmJSZG5kT25XSEY1L3JZZFVJZ1U0SEFRY0R3U0h3OEhQcmV1ejJ2QXk5REJyZnBuUFh1ellHc0RNZCtqa2lyUC9XNE5lWGFhaFE1dEpPSHpDQnorM3lwK3lEVzllZmNLNU04RTRjZXdhZ29PZXdNcEtpTUhET3NCenlrQlVyS1RkYlVzdVZ5RHc2Z1B3ZUZ3TSs3MHpadnc5REdYS3FnSnYvOTE5am1XTDl1TE1xU0FJaFJaWXNQZ1BUSnpjSDF3dUYvL3NtNE1tcnJYZ1BXc2J1clQvQzAyYXVtRE11SjdvTzZBdE9CeE9sc0dpeElRVXpQUlNCYkhLVnlpSlF5ZDg4R1BkcW1qUnNpNG1lS3pFcUdHTHNNcDNQNlpNSDR6dXZWcXlzcGM2ZDJ1T1Z5OC9ZdGYyVXpoN0tnZ1h6dDJHamEwVi9BN05SNGRPcmt4bTJEODdUOE5uL201d09CeTBidE1BTXBrY1hYdjhERXRMQWRxMGE0UTU4MGRpMEZBM2xLK2cvWUNxUVNOVmhudXZuT3JTYndBQUlBQkpSRUZVTHRQUXRVY0xWcmtOMWZzbFIzRFFFOXdPZmdwM2o1NllPV2U0MWpGcVYyWFhZbHE3OGlEV3JqeVk3VGFBN2t3bVEvQjRQQnBGbkJqTWJBTkdtcjduZ0JISmU4V0xGLyt1emtzSUtmelVvNlFCK2tmSEpJU1Fva3lkMVpOVEY4L2ZnVUtoMEtwL1U3NUNTYXhkZVJBei83KzJEQUM0Tm5OaHNwRCs5UHlXWGE4T0ZnSEE4U05Ya1pZcXdhcjFrOERoY0JEMjhRc0NUcWk2MDl2WVdtSEI0aiswUmdiTG5JbWlheFN5QmcycjQvVEZsZWpVemhOTEYrM0psNERSOFNOWE1YVEFYSEM1WERSdFhnZXJOL3lGZmdQYXNyclZaY2JqY2JGeTdTUTRGaE96MmhSNDlRRTYvL29YbEVvbHV2WDRHWXVXamtYbEttVlorM3BNNklPT1hacGhsdGNtQkp5NGp0OUhkOUhiUHM4L1YrTnJkRHc2ZG02S1RkdW5NYU9pOVIzUUZrMmF1c0RMY3kxT0JkekVpQ0VMVUw5Qk5WeTl0UWxEK25uamNjaGJmUHI0QlhLNUtyaFkyYmtzdkdZT3hSOGVQWmx1Yk5ZMklnd2QzaEZEaDNmRXM2ZnZzWFhUQ1J6d3Y0Z3JsKy9oOTlGZHNYYlRaQWlGRnZDYU9UVExOcnAxZE1XMFdVT3hZK3RKTEZtNFIrYzJZanRyRFA2dEF4YjQ2Qjd3WlBzL09YL3duaE44UHA4Q1JzUmdIS1daUG9yczFhc1hqaDgvRGdDNGRPbVNTZXQ1RUVJSUlma3BJaUlDVGs1T2tFcWxxRisvUHU3ZnYyL3FKaEZDdmlOWHIxNWxzajVidFdxRnExZXY1dHU1VnF4WUFRQ1lQSGx5anZhWHl4VzRkZk14cWxRdHgyVEdxSDBPLzRxZ0d5R1F5K1Z3Y0JTajFTOE5ZS2xuaERPRlFvRXpwMjZoUzdmbVd1Zmg4WEkvdnRDTFo2RW9YNkVrYkd5dDlHK2NqYS9SOFhqMzdqTWFOL2xXUjFHcFZPTE1xU0EwYlZZSGpzV003K2FmMlQ4N1QrUEhlajhZVkx6NTNadHdPRmZWM1kxKzZhSzlXT0M5QTllQ04yTlFuNzh4ZCtGb0RCelNQc3RqQmQwSXdkSkZlekZ0MWxBMGEvRWo5dXc2Z3d2bmJzTzVTam5VcWwwWmpadlV5dkpjbVNVbHBtRHY3clA0cFYwanJVQ2Z1ZWpkdXpkbXpKaUJSbzBhbWJvcHBKRGdaQk9GcDRBUklZUVFVc1JGUjBlallzV0tTRTlQUjUwNmRSQVNrdlZvTm9RUWt0Y0tNbUMwYk5reUNBUUNlSHA2NXRzNVNPRWhrOG16clcxRWpEZHc0RUQ4K2VlZmFOYXNtYW1iUWdxSjdBSkd1UTk3RTBJSUljU2tlRHdlZFVramhId1g1SEs1V2RXZkk5bWpZRkhlczdTMHBCRlZpY0hNTm1DazJTK1R2bFFJSVlTWU16NmZ6M3pYVWNDSUVHTE9hSFFuUW5MSDB0THl1eDVGbkJqSGJBTkdtb1d1S1dCRUNDSEVuSEc1WEtZSUxBMzBRQWd4WjF3dWwwYURKQ1FYTEMwdElaRklUTjBNVWtSOEZ3RWpQdis3R0F5T0VFTElkMG9nRURBUFI2UlNLZDFNRVVMTWxrQWdvTzQwaE9RQ0JZeUlNY3cyWUVSZDBnZ2hoSHd2TkFOR2NybWNzb3dJSVdaTEpCSWhOVFhWMU0wZ3BNaWlnQkV4aHRrR2pDakRpQkJDeVBlQ3krVXkzM1V5bVl3Q1JvUVFzMlZuWjRmNCtIaFRONE9RSXN2Q3dvS3k5SWpCekRaZ1JCbEdoQkJDdmljaWtRaUFLbUJFaGE4SkllYXFaTW1TK1BMbGk2bWJRVWlSSlJBSTZNRVNNWmpaQm93b3c0Z1FRc2ozeE1yS0NnQmxHQkZDekZ1bFNwVVFHaHBxNm1ZUVVtUXBGQXBtb0F4QzlESGJTQXBsR0JGQ0NQbWVDSVZDQUpSaFJBZ3hiODdPem5qKy9EbXFWYXZHdXQ3WEpCQUl3T0Z3SUJBSXdPVnltZjk1UEI0RUFnSDRmRDVyV3QydGw4djk5aXhkdmIwdUhBNEhmRDQvejIrNjFXM09pYXphcTZ1dG10MllBZFc5a3VacnQ3Q3dZSzFUSDFmWE9kVHZkVlp0eW84SDk4YThSOW0xTC9NNnplTnF0bDM5SG1pK2wrcHROVDlyNnUzNGZMN1daMHdnRUREVEhBNkhOYm9wb1BvNWFRNVlvVlFxV2Y4eU1qS1lHb1hxZjNLNUhISzVIQXFGQWdLQkFFS2hFRFkyTnJDd3NHRDlQRE9UeVdRNS9weVI3NC9aQm96b1lwa1FRc2ozaExxa0VVSytCd0tCQUlHQmdZaUppZEc2S1ZiZldBT3Fld0dGUXNIY1hHZGtaTENtMVRmYjZwRWxaVElabEVvbGN3T3VTU2FUYVMzVGxKR1JvWGQwU3ZYeHM2UFpmbVBQSlpmTElaRkl0SUlPbVkrbmZ0M3E5ZXFNVk0xdE5kOFBoVUxCYkovNWZjamNGczNqR2Z1NmpHSEkrNjJXM2Z1ZStmVm96bXUrYm9WQ3dSd2o4N0tzZ3BaWlVRZWQxUC9VeTNnOEh1dTlVN2RGL2ZNeTlQVnlPQnhZV1ZtaGZQbnk2TmV2SCtiUG42KzFqZVpBR1lUb1k3WUJvK3orcUJOQ0NDSG1SaDB3VWlnVU5JSVFJY1NzMWFsVHg5Uk5JTjhSelV3ZmRhQkk4My9Od0tSbUZwQjZXaXFWc29LVjZuOVpCYlBVbVZ5YVdVcnE3Q1ROZityc09VQVZZRXBMUzROVUtnV2Z6NGU5dlQxS2x5NnQ4L1VNSFRxVXlVb21SQit6RFJnUlFnZ2gzeE4xd0FnQTB0TFNUTmdTUWdnaHhIeHdPQnltKzVnNVpPWlVxRkRCMUUwZ1JZalpGcjJtUWw2RUVFSytKK3FpMXdDUW5wNXV3cFlRUWdnaGhCQnpZTFlCSTgxaWJjYjJMU1dFRUVLS0dtdHJhMlk2SlNYRmhDMGhoQkJDQ0NIbXdHd0RScHJwZ2xUOGt4QkNpTG5UckVkQU5Zd0lJWVFRUWtodW1XM0FTUFBDbVZMekNTR0VtRHZOR2thVVlVUUlJWVFRUW5MTGJBTkdtclVjNk1LWkVFS0l1ZFA4M3FPaTE0UVFRZ2doSkxlK2k0QlJjbkt5Q1Z0Q0NDR0U1RC9LckNXRUVFSUlJWG5KYkFOR2RuWjJ6SFJjWEp3SlcwSUlJWVRrUDgwdWFWVERpQkJDQ0NHRTVKYlpCb3djSFIyWjZkallXQk8yaEJCQ0NNbC8xQ1dORUVJSUlZVGtKYk1OR0pVb1VZS1ovdkxsaXdsYlFnZ2hoT1EvNnBKR0NDR0VFRUx5a3RrR2pFcVhMczFNUjBaR21yQWxoQkJDU1A3VERCakpaRElUdG9RUVFnZ2hoSmdEc3cwWWxTOWZucG4rOE9HRENWdENDQ0dFNUQvS01DS0VFRUlJSVhuSmJBTkdUazVPNFBGNEFJQjM3OTVCcVZTYXVFV0VFRUpJL3VIeitjdzBaUmdSUWdnaGhKRGNNdHVBVWFsU3BTQVdpd0VBWDc5K1JVeE1qSWxiUkFnaGhCQkNDQ0dFRUZJMG1HM0F5TXJLQ2s1T1RnQlVvOFc4ZnYzYXRBMGloQkJDOGxGR1JnWXpMUkFJVE5nU1FnZ2hoQkJpRHN3MllBUUFEUnMyWktZZlBIaGd3cFlRUWdnaCtVdXpicEdscGFVSlcwSUlJWVFRUXN3QlgvOG1SWmVMaXdzejdlL3ZqK2pvYUNRa0pFQ2hVQmg5TENzckt3aUZRbkE0SEhBNEhGaGFXc0xLeW9wWmIyOXZEeTVYRlgrenNMQ0F0YlUxdUZ3dWVEd2ViR3hzd09QeHdPVnlZV2RuQnk2WEN3NkhBNEZBd095aldheVV5K1d5MXVtU2VYOUNDQ0hmTjRsRXdreXJhL2dSUWdnaGhCQ1NVMllkTUtwWHJ4NHpIUlFVaEtDZ0lCTzJobzNINDdFQ1BpS1JDQndPQjRBcVlHUmhZWkZ0TUVnZFZNcnBUWUZBSUlDMXRYV1J2S213dExTRXRiVzFTYzR0RkFwWmdVSkRXVnBhd3NiR0p0dHRPQndPckt5c3Nzd000SEs1c0xhMmhvV0ZSWmI3cXdPU3VvakZZcDNkVkFRQ0FheXNyUFFHSDNrOEhteHRiYlBkSmpzMk5qWkZzcHVNV0N3dWtyOG41UHVqT2JoRFZuOG5DQ0dFRUVKSTNwUEw1V1o1ejJEV0FhTkdqUnJCM3Q0ZThmSHhwbTZLRnJsY0RybGN6c3lucHFhYXNEWGtlNmJPbWpOMDI0STRUMkdTbjIzV3pFWTBsanJyTVNzaWtRZ2lrU2pMOVVLaEVDS1JpSFZ1RG9mRExOZGtaMmZIR29GTG5XR3ArZDRJaFVKV0lEZHoreHdkSFFHb0FwOGlrWWhacDdtZE9oQU9xRWI4VW1kbUNnUUNjRGdjOFBsOGsyVlZxck4zbEVvbE1qSXltT0JNUmtZR2s3V3FPYTFVS3BHV2xnYUpSQUtsVXNtOFR2VURBWUZBQUpGSWxLZUJIYzJBa1RsZXNCQkNDQ0dGeWJwMTZ4QVVGSVRxMWF1amJObXlzTEt5WXI3YmRUMGtWU3FWelBXRStwcEJLcFZDTHBkREtwVkNLcFVpSXlPRCtTZVJTSkNSa2NFc1YvOHZrOG0wdGxVcWxaQktwY3k1cEZLcDFpamhDb1dDVmUvUUdCd09SK2MxUzFiTEFkVzFpT2IxbytZK1dUMGd6MDBQR2wydldTYVRHVFZ5clBvNkRRQ1R3R0ZoWWNIOHM3UzBaUDd4K1h4SXBWSWtKaVlpTmpZV01URXhPSFhxVkk3YVhwaVpkY0RJMnRvYVM1Y3VoWmVYRnhJU0VremRIRUlLSmFWU3FmWEhsUlFNcVZTSzVPUmtVemVqME9EeGVFeXdTbjJ4eGVQeG1PN0E2bVhxckRpUlNNUUUzRFM3Qld0U1o5WWxKU1d4THFUVU1qSXlrSnljelB3ZVNDUVNwS1NrQUZBRjh0VjFnZFEvSjRWQ0FZbEVBb1ZDQWFWU2lmVDBkTmEwNW9PQTdGNmpTQ1NDblowZHhHSXhTcFFvZ2FwVnE2SjI3ZHBvMUtnUmF0ZXVuYU5NUnMwQW5xNExORUlJSVlUa25SVXJWcUJseTVZNGNlSUVQbno0Z09Ua1pLT0NFNW1wcjNzc0xTMlo2eDNOWUlWQUlBQ2Z6MmZXODNnOFdGaFlNQUVZa1VqRVBIQlR5enlmVzVrRFU1bnBDa3BsRHRwb1hqUHBlcjl5RTlnQ3NuN051cGJyYWtOQ1FnS1VTaVhUYm9sRXd2eXYvcWU1ajQyTkRSd2NISXJrZzNGRG1QMFZwYnU3Ty9yMzc0L3c4SEE0T0RoQUxCWWJ0SjlDb1VCcWFpcnJGMEtoVUxCcUlLV2xwU0U5UFozNXhVbEtTbUorQWRMUzBxQlVLcEdjbk14ODRPUGk0cUJRS0xTT25aU1V4RVNHMVUrbE5ZdVhBb2JmV01ybGNpUWxKZW05YWRIMzJ1VnllWjRFRWRTL2JIbEZxVlF5N2N2dGNXUXlHUVZLQ0NsRTVISzUyUWZRMUs4eE9Ua1owZEhSelBMejU4K0R3K0dBeCtPaFNwVXFHRHQyTElZT0hjcGtaaG1DZ2tTRUVFSkl3U2xSb2dUMjdObGo2bWFRUXFKMzc5Nm1ia0srK0M2dUx1M3M3R0JuWjJmMGZybXAxMUtVeWVWeUpoQ1dXK3AweXJ3S3pLaTdnMmdXZDgwSnVWd09pVVNTbzhDVFhDNUhTa3FLM2tDWW9kdXBNeHAwdlVjeW1Rekp5Y2s2QzdXbnBxWWlMUzNONEgyeUNqcG1sWG1obHA2ZW51MTZ6ZllZR3h6TXlUNEZ6WkNmSVNGNVFSM0lmdm55SlRadDJvVDY5ZXVqWmN1V0J1OXZiMi9QVEZQd2lCQkNDTWxmQW9FQXFhbXBPY29LSnVZbHAvZVZSUUZkVVJJdFBCN1BaRVdsU2VHanpvclRKeWRaYVhtVnlaYWY4ak5ZcE01R3pNbklqVktwRkttcHFkbnVtNUtTb2pOZ3F5dURFb0JXbHl3MW1VeUd4TVJFMXJ4bXNFK2hVQ0F1TG81Wkw1RklrSnFheXB3M0lTR0J5ZWhUdjJaQWxhV3B6c1pVSDFkOVBQWHJVbjlHOGpwYjBSanEra21BcW0rN3V1c2JqOGRqMG84MXB6a2NEcXl0clZuOTg1VktKZFBGVFNhVE1hOUxMcGVEeStXQ3orZERLQlNpY3VYS2FONjhPZnIzNzQrR0RSc2ExYzQ2ZGVyQXdzSUNHUmtacUZtelpsNjhkRUlJSVlSa29VeVpNZ2dQRDhjUFAveGc2cVlRRXdzTEMwT1pNbVZNM1l4OFFRRWpRa2kyTkcrUXMwTVpEU1EzMUJsNUFKais0WUFxNkNXWHk2RlFLSmpNdWRUVVZFZ2tFbGEzWU0ydXdNWVFpOFdzWUpDTmpRMzRmRDc0ZkQ2c3JhM0I1L1BCNFhDWWpGTUxDd3RXd1c3MXZrS2gwS0FDMXVyWG9jNWNTMDFOaFVna2dsZ3NocFdWVmE2S1lGZXNXQkViTm16QW8wZVAwSzVkdXh3Zmh4QkNDQ0g2bFNoUkFsKytmS0dBRWNIbno1OVJ0bXhaVXpjalg5QWRIaUdFRUpQajhYZ0cxNWdyeXJoY0xzUmljYjY5MWxHalJ1WExjUWtoaEJEQzV1am9pTmpZV0ZNM2d4UUMwZEhSUnRXZExFcE1NejR4SVlRUVFnZ2hoQkJTUk5uWjJkRkkzQVFBRUJNVGs2T2F5VVVCQll3SUlZUVFRZ2doaEJBajJOallJQ2tweWRUTklJVkFWRlFVWlJnUlFnZ2hoQkJDQ0NFRXNMYTJwb0FSQWFBS0dCVXJWc3pVemNnWEZEQWloQkJDQ0NHRUVFS01ZR1ZsaGVUa1pGTTNneFFDRVJFUktGbXlwS21ia1MrbzZEVWhwRUF0VzdZTWx5OWZadVp0Ykd4dzVNZ1Jaa2p5L0NLVlNyRmd3UUxjdVhOSGExM1pzbVd4YU5FaXN4M2RnQkJDQ0NHRTVDM0tNQ0pxRVJFUktGV3FsS21ia1M4b3c0Z1FVcUNxVktuQ21rOU9Uc2JYcjEvei9id1dGaGFZTTJjT1dyWnNxYlh1OCtmUG1EaHhJcDQvZjU3djdTQ0VFRUlJSVVXZnJhMHRCWXdJQU5YOWpKV1ZsYW1ia1M4b1lFUUlLVkRPenM1YXk5NjllMWNnNXhZSUJKZzVjeWI2OXUycnRTNHhNUkZlWGw2NGNlTkdnYlNGRUVJSUlZUVVYV0t4R1BIeDhhWnVCaWtFRkFxRnFadVFieWhnUkFncFVKVXJWOVphVmxBQkl3RGdjRGdZTldvVXhvMGJwOVVOVGlxVll1SENoVGgrL0hpQnRZY1FRZ2doaEJROVlyRVlDUWtKcG00R01iR0VoQVRZMjl1YnVobjVoZ0pHaEpBQ1pXOXZEd2NIQjlheWdnd1lxWFhyMWczZTN0Nnd0TFJrTFZjcWxkaThlVE0yYk5nQW1VeFc0TzBpaEJCQ0NDR0ZuNjJ0TFJJVEUvUDBtRnMySE1jQzd4MVpacXhVcTlRSFB2TjNHM3k4OWFzUFk2YlhKaVFtcE9qZHRrZW5xZGkyNlVTMjJ6d09lWXZ0V3dKMHJndTgrZ0RCdDU0WTFLNm9MM0VHYldlc3orRmY4ZC9kN0V0TVBIM3lEbDhpWS9Qc25CRVJFU2hkdW5TZUhhK3dvWUFSSWFUQVphNWpaSXFBRVFBMGJkb1V2cjYrc0xPejAxb1hFQkNBYWRPbUlUWTI3NzVRQ0NHRUVFS0llY2pyR2tZZlAzekJuRmxiOGZ4cEtMaGMzYmZwbjhPL0lqN2U4SkhadG0zNUYzNy9uSVZRWktGMzIwc1g3dUw1OHcvWmJ2Ty9pLzloMHJpVk90Zk5ucllaNjFjZjFudWVvQnNoY1BsaElEYXVQY0phTHBQSmpmcW5WQ3ExamoxbTVCSjBidWVKYTFmdTZ6eDNTa282QnZTYWphWU5SeUlwVVg4UXpSQ1JrWkZtVy9BYW9GSFNDQ0VtNE96c2pQLysrNCtaRHc4UGgwUWkwY3IyS1FqVnExZkhtalZyTUh2MmJJU0ZoYkhXUFhueUJCNGVIcGc5ZXpaY1hGd0t2RzJFRUVJSUlTVHZoWVdGNGRPblQ1QklKTGs2VG1wcWFwNjBKeU5EaHVHRDVrRXN0c2I2TFZQejVKZ1A3ci9DMjlkaGNQZm9DUXNMUVk2T1ljTnZiZER5RDVILzR2bXpVUFRzbzN0N1RUL1dyWXA2RGFyQjY2LzFTRXhNeGZUWnZ3RUE3SVZ0aldyYjMvTkdZdHFzb2F4bDIzYlB4Syt0LzBTZmJqTndKR0F4V3YzU2dMVis5dlROQ0gwZkFmOUQ4MkFydGpicWZGbUppb3BDeVpJbDgrUlloUkVGakFnaEJTNXo0V3VsVW9uUTBGQlVyMTdkSk8wcFU2WU1WcTFhaGJsejUrTHAwNmVzZFhGeGNmRHk4c0xvMGFQUm8wY1ByYnBIaEJCQ0NDR2s4SlBKWk5pMWF4ZldybDJMSjA4TTZ6cWxUMTUxUlpyb3NSSVBIN3pHMmYrdGhtTXhNWUNzZ3pVYjF4N1J5czd4bU5BSHkxYU9aeTNidGUwa0FHRDR5TTQ1YnRmOUozdFk4M3YvT1l0VnZ2dTFscjk2K1JGcGFSTEV4aWJpZ1A5Rm5jY2FNUGhYQUlDTnJSVk9uRm1HM2wyblkrSGNuZUJ5T2ZDYU9SU0xsbzdWdWQrcTVmdnhOVHBlYTMzVEZuVUFxREtUTk0vWmIwQmJMRm00Qi92MlhzQ25qMUhNOHNpSUdHemJkQUt1elZ5UW1KZ0t2My9PQVFEYXRHdUVzdVdLRy9KMjZCUVZGWVhpeFhPK2YyRkhBU05DU0lITGFxUTBVd1dNQUZYaHdxVkxsMkxUcGswNGZmbzBhNTFjTHNmbXpadngvUGx6ZUhwNlFpUVNtYWlWaEJCQ0NDSEVXTkhSMGVqUm93ZUNnb0pNM1JRV3BWS0o2Vk0yWU0rdU05aThZenFhdU5abTF1MzJuNk8xL2ZEQjg5RytReE1NR3VyR1d2NUQ5UXFzK1lUNFpCemNkeEdObTlSQ2pacVY4T3pwZTRQYUV4ZWJ5R3hiMmJrc3F0V295RnBmdkxpcXVIUG01Y3Q4OWdJQVZ2bnV6L0xZNm9BUkFGaFpDWEg0aEE4NnRmT0VuWjBOQUdEaTVQNDY5OXU5OHhTK1JzZG51VjZTTHNXWWtVdTBsdnZ2T1FmL1BlZTBsZ2NIUFVGdzBMZUE0ZkhUeTNJVk1JcUppVUd0V3JWeXZIOWhSd0VqUWtpQksxKytQUGg4UHF1b3RLbnFHR2tTQ0FTWU1HRUNhdFNvZ1hYcjFrRXFsYkxXWDd0MkRlL2Z2NGUzdHpmS2x5OXZvbFlTUWdnaGhCQkRKU1ltb20zYnRuajgrREd6VENnVW9sYXRXckMxdGMzVnNUOTgrSUQwOUhRSWhjSWM3VDlqNmtac1dITUVpNWFPeFpCaEhYRC8za3RFUnNTZ1U1ZG02Tk8vamRiMnd3ZlBSOVZxRlhTdTA3Umphd0JTVXRMUnFFa3RoSDJNUXVPNkl3eHF6K0VEbDNINHdHVUF3UDl1Ym9TemMxazhmeGJLckgvL0xod0FjUDNhUTJhWmF6TVhuRHh4SFYyNk5jZUJZNHVRa3B3R0Mwc0JCQUpWcU9IWFZuOGlRVWZkSlJ0YksxeTZ2ajdIM2VVeVc3cGlQTVpON0tOOUhuNXIvT1UxQ1BOOTNGbkw3OTk3aVpaTi9zajFlUk1TRWlBV2kzTjluTUtLQWthRWtBTEg0L0hnNU9TRU4yL2VNTXZldm4xcndoYXh0Vy9mSHM3T3psaXdZQUVpSXlOWjZ6NSsvSWp4NDhkajZ0U3BhTjY4dVlsYVNBZ2hoQkJDRERGcDBpUW1XRlNxVkNtc1diTUdmZnIwQVkvSHkvV3hHelpzaUpTVWxCd0hqTnEwYTRTS0ZVdkJZMElmS0JRS1RCaXpBaW1wYVhEcjZBb2VMMmZqVXlVbHBtRFY4Z1BNZktreXhiRC82RUs5K3czc1BSdHVIVjB4ZkZRWC9COTdkeDRYVmRuK0Qvd3orOEt3aUNBZ3VJQUNvU2lJQys2aTRKWkdXcGFhUzQ5cFdHbHFXbXFtVDZWbXh1T1dTN25uYnFYZlIvTnh4UjJUVUJSeDMwVVFSRkNRWlZobS8vM0JiNDRNTSt3RFp4aXY5K3MxTDJidWM1OXpyak1aekZ6bnZxOGJBSHg4bXVETXFYaU1IdjZ0VWQrQm9kT1k1MmYrK1JWWDR1L2g0MCtIUUtmVHdjVmhJSmFzbUlKUEpyK0QxSlRuaUkyNWdhL25mV2p5bk9aS0ZyRkpMcGRESnBPeEhVYXRvWVFSSVlRVlhsNWVCZ21qQnc4ZVFLUFJtT1dQdHptMGJOa1NxMWV2Um1Sa0pDNWV2R2l3cmJDd0VQUG56MGQ0ZURnbVRKakFTckZ1UWdnaGhCQlN2dnYzNzJQTGxpMEFBRDZmaitQSGo2Tk5telptTzc1VUtrVkJRUUVhTm14WXJmMzdEUWhHdndIQkFJQ05hLzlDd3BWNzJQNzdkN0FYbFQyQ3lGUU5Jd0NJdnJBT1FlMTk4Zk95UC9BeUs1ZHB0N0VSNDYyM3UxY3FubWFlYmdaOWg3emJDM0wxbVhMMytmYWI5UkFLQlJnYzNoMGFqUllBbUdUWDlpMUhvTlBwOFA2STRvTFdYWUxHNC9xMVZ6ZUp4MGVFNCtkZnBsY3F0b3JNbXJFYXMyYXNOcmx0V2VRdUxJdmNaWmJ6bEZaUVVBQ3BWRm9yeDdZRWxEQWloTERDMTljWFVWRlJ6R3VGUW9IazVHUjRlbnF5R0pVaFcxdGJ6SjgvSDd0MjdjTDI3ZHVObHU4OGNPQUE0dVBqTVd2V0xQajQrTEFVSlNHRUVFSUlNV1gzN3QzTTU3ZHg0OGFaTlZrRUZDZU04dk5ydmp4NzRzT25tUGYxT25UczVJZWh3MEt3Y2VzM1ZUNkdwNmNiN3Q5OWd1WC8yWTBldlFJTnBvMEJnRktwd3VXNE8ralNyV3J2d2IwN3lXVnVFNG9FZU1Pdk9UNGNQd2lPRGUyUUx5OEVBUEQ0eFRlQU8zZjF4eWVUMzBGTG4rSWFTeE1udllQMFoxa0FnQVhmYnFwU0hCWDVjdllvZkRDNnYxRjdrUDlZakpzd0dKOVBlOStnL2ZhdHh4ajF2bkdkcUtwaWE2WG51a0lKSTBJSUswd2xXTzdkdTJkUkNTTUE0SEE0R0RWcUZIeDhmTEI0OFdMSTVZWnpzRk5TVWpCMTZsU01IajBhSTBhTXNKZ1JVb1FRUWdnaHI3dHIxNjR4enp0MzdtejI0NXNqWVZSVXBNVFlrZDhoUDc4SWc5L3VBY0N3UUhSWnBrLzVHYjFDMnVIdGQzb3liWk1pL2dPZER2aDV6WFFFK1k4MTZQL1Z0RlhZOXR0aG5JMWRpN1lCTFNzZFgrbmpsT1R0MndSWGJtN0h5Tkg5QUFEWi83OVdVV3BLOGVwa0lYMkNFTkxuMWRMMkpWZHNNM2ZDeU5tNWdWRXhicjBHam5aRzIrVDVoV1k1cjFLcGhFQlEvNmZXbFlVU1JvUVFWbmg1ZVJrVnZyNTc5eTc2OXplK00yQUpPbmJzaURWcjF1Q0hIMzdBdlh2M0RMWnB0VnBzMjdZTkZ5NWN3TXlaTTZrZ05pR0VFRUtJQlhqeDRnWHp2SG56NW1ZL2ZrMFRSanFkRHA5L3NnUlg0dTlWM0xtVTliL3NBNS9QTTBnWStiZHRnYzVkL1UwbVRtYlBIWXU5ZjU3Q0p4OHRSdlNGZGVEekszZVRzNklwYVNXbHBSVy8zd254OXl1OWo3bGNpcnVOSFZ1TlYwVURnSnZYSHhsdFMwNTZackp2VmFuVmFuQzUxYXMzVlI5UXdvZ1F3Z28rbnc4dkx5K0Q1RXZwUkl5bGNYVjF4ZkxseTdGcjF5N3MzcjBiV3EzV1lQdmR1M2Z4MldlZklTSWlBb01HRFFLSHcyRXBVa0lJSVlRUVVsSnRmS21YU0NRb0tDaW85djV6WjYvRjdoMVIrT0tya1FaTDBqZTA2UXVGUWxYaC9pWHJHVzNjK2cwaVBoMkNoazcySnZ1Nk5YYkMvRVVSbVByWk1xeGEvaWUrK0dwa2hjZHYzSEFRY25QS1Q0anhlRnprS0U0QkFPN2NTb0pFSXNMNXY2OUJyZFpVT2lsbERpVlhlQ3Z0MkpGWUhEc1NXeXZuMVdnMFZ2MlpueEpHaEJEVytQcjZHaVNKRWhNVG9WS3BMSHBZSjUvUHg5aXhZOUd4WTBkRVJrYmk2ZE9uQnRzVkNnVldyVnFGMk5oWVRKOCtIWTZPaml4RlNnZ2hoQkJDYXBPKzZIVjFGUllxRVQ2MEo3Ny80V09EaE5IYVRiT1pBdEpsbWZEaER3anIxeEVqUmhWUEIrdmMxUjlPemc3bDdqTnV3bUJzWHY4L0xGNjRGZStOQ0lWSGswYmw5ajhYdXc0S1pYSGlpcy9qWWUrZnA3Qm8vaGJFWHRrRVBvOEhMcGRya0N5SlBuTUZnOEs3SWVidmF6aDE0aEpUMExzeWFwcGcrbW5wWkV5YU9zeW9YY1lQd2ZTWkgyRCtvZ2lEOXZqTGQ5RXplR0sxejZkWCtnYXl0Ykhlc1ZPRUVJdm42K3RyOEZxdFZ1UFJvMGNzUlZNMWZuNSsrUFhYWHpGbzBDQ1QyK1BpNGpCeDRrU2NPWFBHcUZnMklZUVFRZ2lwLzJvNkplM0xXYVB3MjQ1NVJxT2YzaHNSaWo1aEhiQjdSeFQ4MjNwaHhLaStSZzhBOEhtakdmTzZ1YWRiaGVmamNybjRhZGxrelB0K1BGemRLbDdacllXM0I2NWV1WS8zaDh5Qm5iME5HcmtVM3dqMThHaUVNU08rUTI1ZVByeDlpd3RhRnhRVTRYOS8vWTN3SVQzdzVsdmRzR1hqd1VxL0Q4bEo2UWp0UG9rcG1sMFZVaHN4N2o3ZVkxQWZxVExhdEcyQnU0LzNvR2RJdXlxZnN6UnJUaHJSQ0NOQ0NHdEtKNHlBNG1sZHB0b3RrVmdzeHBRcFU5QzVjMmNzVzdZTUwxKytOTmllbTV1TEgzLzhFY2VQSDhma3laUGg1bGJ4SDNKQ0NDR0VFRkkvMUhSS1dtTjNwekszOFhoYzNMdWJqR0hoWCtQc1Aydmg0bXFlVWV2ZGV3YWdlOCtBU3ZYVmFyVllHcmtMVFp1NUdpU1l4QklSbW51NlllYTBWVGgxL2hjQXdLWjFCeUFTQ1RBb3ZEczhtcm9ndFBzazNMenhDSzM5dmNvOVI5VFJDNWp3NFE5UUZDbnhMQzBUTGJ3clh3dFV4ZytwVkw5bGtidXdMSEpYdVgxT25mOEZuWUpiVmZyY2Vod094NnB2RGxQQ2lCRENHZzhQRDBna0VoUVd2cnFiWU9sMWpFenAxS2tUMXExYmg1OS8vaG5uejU4MzJuN3AwaVZFUkVSZzVNaVJlTys5OXl4NnloMGhoQkJDQ0trY3NWaHM4RG5XbkJvNjJXUFgzZ1VJN1Q0Sm80ZC9pOE1ubGtNZ3FKMnY3L3FFUitsU1BMdDNST0hlbldSczJ2YU4wVDR6Wm85Q1dJL0pPSGs4RG42dFBQSGp3cTM0YXZab2lFUUNkQXB1aFk2ZC9ERDFzMldJT3JQU2FBU1Z2ajdUd1FOL1kvT0cveUVnMEJ0YmRzNnJVcklJQUZhc21WNWhuMm1UbGlHc1gwZG1CYnF5ZUZaaWhKWXBIQTZIUmhnUlFraHQ0SEs1OFBiMk5sank5TzdkdXl4R1ZIMzI5dmFZTjI4ZVRwdzRnVFZyMWhoOWVGQXFsZGk2ZFN0T25qeUpLVk9tSUNDZ2NuZDJDQ0dFRUVLSVpSSUtoVkNwS2k1T1hWM3Rnbnd3ZjFFRWJ0MU1oRmI3YWhTTHVSTVVxU25QQVFBMk5oS21UYVZTNC90NUd6RngwbEFFQkhvREFOU3E0dFdOT1J3T09uZnh4L3Jmdmtibkx2NElIL2dWR3JrNDRyTXByMm9JTFZnOEVmMTdUOFc4cjlmaGg1OCtOVGpmNlpPWEFRRHB6N0l3WVdJNGZscjJPVVFpNHh1cUNvVUtHZWt2d2VPWnJxUXpZV0o0aGRjMmJkSXl0QTMwcmxUZjZxS0VFU0dFMUJJZkh4K0RoTkdUSjA5UVdGZ0lpVVJTemw2V2ljUGhvRy9mdmdnSUNNQ3FWYXR3OGVKRm96NHBLU21ZT1hNbVFrTkRFUkVSQVFlSDhvc1RFa0lJSVlRUXkxUVhvMHNtVDNzUCtmbEZ5TXZOQit5OTRSWnZBQUFnQUVsRVFWUnNJQkR3Y1BqZ1B3QUFxVlJVcldNZTJIOE92KytJZ3N4V0NqNmZoOWgvYmdBQXVuUnJ3L1FSQ1BqWXVXY0JOQm9OL3ZmWDN3Q0FMWnNPd2FHQkxaUGNHVGE4RDhhTytBNVhMdC9GaVhPckRaSSszWG9FSU9Lem9maDU2Ui9nOFhqNGJ1RUVacVJSOHVNMDhIaGNyRnI3SmNhT2U1UFo1Ni8vUm1QbnRxT3d0Yk9CU0NSQVF2dzk1R1RMMFRhZ1piV3VzeTd3ZUR4b05CcTJ3NmcxbERBaWhMQ3FkTDBpblU2SCsvZnZvMjNidGl4RlZIT05HalhDL1BuekVSTVRnMTkrK1FVdlhyd3c2blB5NUVsY3VIQUJFeVpNd0lBQkE2eDZPVTVDQ0NHRUVHdWswK25xNURQYzlXc1BFTlpqc2tFYmo4ZkZnRUZkcW5VOFcxc3BEdXcveDd4dTRHaUgyWFBIWW1DcDQzWHM1SWREL3p1UGtlL09CUUFJaFFKRUxuc1Z4K2VmTE1XaC84Vmc4L2E1Q0dwdlhJTjA4WkxQOE9oQkNsWXMrUjA5UTlvaHJGOUhBRURFWjBQUko2d0RXdm8wTWVndnRSSGo4TUVZZzJ0czA3WUZWcS8vcWxyWFdSZjRmRDRsakFnaHBMYVlLbkI5Nzk2OWVwMHdBb3J2T0hYcjFnMUJRVUhZdm4wNzl1M2JaM1FIU2k2WFk4V0tGVGgyN0JpbVRwMEtUMDlQbHFJbGhCQkNDQ0ZWcGRWcXdlTlZmeW40a3Z4YU5ZZVRzNzNKYlczYXRzVFg4ejZFVnF1RlRnZElKQ0tFOWUrRWRrRStaUjV2MzZGSU5Hdm1hbkpiNzlEMmtLdlBRS1BSUXFmVGxidWNmYjhCd2JqOTZBL29kSUNUc3oya1VqR3piZjZpQ0F4NHN6T0dEZ3N4dWE5UUtNQWYreGJod2o4M2pGWWpLNTBzQW9DKy9UdEJyajVUWml6Vk1YM21CK2pSSzlDc3h5eUp6K2ZYNnJSRXRsSENpQkRDcWthTkdzSGUzaDQ1T1RsTVczMnRZMlNLUkNKQlJFUUVRa05Ec1hMbFN0eTVjOGVveiszYnQvSHBwNTlpNE1DQkdETm1EQndkemJNS0JpR0VFRUlJcVQwYWpjWnNpNW5FWGR0UzVqWWJHekcrK1haY2xZN1h0MytuQ3Z1VVZSdW9KSUdBanlaTlhVeHVjM0YxTEROWnBDY1NDY3l5ZEgxMXpWOFVVYXZIRndxRlVDcVZ0WG9PTmxYOEw0UVFRbW9SaDhPQmo0L2gzUkZyU2hqcHRXalJBaXRXck1DVUtWTWdrOG1NdHV0ME9odytmQmovK3RlL3NHM2J0bHBiY1lNUVFnZ2hoSmlIUnFNeDJ3Z2pVaitKUkNKS0dCRkNTRzBxUFMwdFBUMGRXVmxaTEVWVGV6Z2NEZ1lOR29TTkd6Y2lORFRVWkIrRlFvR2RPM2RpM0xoeE9IVG9FTlJxZFIxSFNRZ2hoQkJDS3NPYVY4Y2lsU01TaVZCVVZNUjJHTFdHRWthRUVOYTFhdFhLcU8zbXpac3NSRkkzR2pSb2dKa3paeUl5TWhKTm16WTEyZWZseTVkWXVYSWxKazZjaUppWUdPaDBPcFA5Q0NHRUVFSUlPN2hjTG4xR2U4MkpSQ0lvRkFxMnc2ZzFsREFpaExET3o4L1BhSVVKYTA0WTZRVUVCR0R0MnJXWU5tMWFtWFdMVWxKUzhQMzMzMlBHakJtNGZmdDJIVWRJQ0NHRUVFTEtJaEFJckhvNkVxa1lKWXdJSWFTV1NhVlN0R2pSd3FEdHhvMGJMRVZUdDNnOEhnWU9ISWpmZnZzTkgzNzRJU1FTaWNsK04yL2V4TFJwMDdCZ3dRS2twS1RVY1pTRUVFSUlJYVEwaVVTQ2dvSUN0c01nTEtLRUVTR0UxSUhXclZzYnZINzQ4T0ZyVmZoWkxCYmpndzgrd0pZdFd4QWVIbDVtQWNXLy8vNGJFUkVSV0xGaUJkTFMwdW80U2tJSUlZUVFvbWR2YjQvczdHeTJ3eUFzb2xYU0NDR2tEdmo3K3h1ODFtcTFKcGVndDNZT0RnNllOR2tTTm16WWdCNDllcGpzbzlGb2NPVElFWXdiTnc2UmtaRklUazZ1NHlnSklZUVFRa2lqUm8yUW5wN09kaGlFUlFLQndLb1hxYUdFRVNIRUlyeHVoYThyNHU3dWpybHo1MkxGaWhWR3lUUTluVTZIa3lkUElpSWlBdlBuejhlREJ3L3FPRXBDQ0NHRWtOZFhzMmJOOFBqeFk3YkRJQ3pTYXJWR3RWaXRDWi90QUFnaEJBQ2NuSnpnNnVxS1o4K2VNVzJ2YzhKSXo4L1BEMHVXTEVGc2JDdzJiZHFFSjArZUdQWFI2WFE0Zi80OHpwOC9qNDRkTzJMa3lKRkdVL3dJSVlRUVFvaDVlWGw1NGZidDIvRDI5b1pXcTJYYStYdysrSHcraEVJaEJBSUJoRUloUkNJUmhFSWgwNll2UHlBUUNBeU95ZVB4eWl4TlVCNkJRRkJoNHFMMHVmVDdjRGdjWmh1Znp3ZUh3d0dmendlWHkyWGk0ZkY0NEhLNVRCLzljd0FHKzFjMVpsTk1IVThmcXo0T0xwY0xQcDhQSG85bjhIN3plRHptUFJjSUJNejdMaEtKSUpGSW1OajExNjFmNVU2bjAwR3IxVUt0VmtPaFVFQ3BWRUtwVkVLbFVvSFA1OFBPemc2MnRyWkc3N0ZhcmE3V3RkY1hsREFpaEZpTTFxMWJHeVNNYnQrK0RZMUdVNjAvbXRhRXcrR2dTNWN1Nk5TcEU4NmVQWXZkdTNlWE9RMHRMaTRPY1hGeGFOdTJMVDc0NEFNRUJnWmE5VjBQUWdnaGhCQzJDQVFDUkVkSEl5c3JpL204cGRGb29ORm9tSVNEUHZsUThxZGFyWVpHbzJHbU11a1RGU1daYWdNQWxVcGxNaGFWU3NVa1A4cHFLeXdzWkJKYmFyV2FlYTd2cDFhcm9kUHBtTmNxbFlxNUhuMWJ5YmcwR28xQm9zeFVET1VwcS9hUFBoWlQxNkkvdjFhclpjNnYwK21ZNXhxTnB0d1krSHcrUkNJUmt3elQ5MWVyMWN6REZBNkhBM3Q3ZTR3Wk13WXJWNjVrMmtzbS82d1JKWXdJSVJiRDM5OGZKMCtlWkY0WEZoWWlNVEVSTFZ1MlpERXF5OEhqOGRDblR4LzA3dDBiTVRFeDJMVnJWNW5UMEs1ZHU0WnIxNjdoalRmZXdNaVJJeEVjSEV5SkkwSUlJWVFRTTJ2VHBnM2JJYnpXOUVta2tna2tsVW9GbFVwbGtMUXJLaW95K0ZreU1jVGxjZzFHZ3VrZitsRktHbzBHZVhsNTRQRjQ4UFQwTkRqL21ERmpJQmFMNi9xeTZ3d2xqQWdoRnNOVXJaNmJOMjlTd3FnVURvZURidDI2b1d2WHJvaUxpOE91WGJ0dysvWnRrMzN2M0xtRGI3LzlGcDZlbmhnNmRDaENRa0lnRW9ucU9HSkNDQ0dFRUVMTVR6OU5UVDhWcmE0MWFkS2t6czlabDZqb05TSEVZalJwMGdTMnRyWUdiVGR1M0dBcEdzdkg0WERRcVZNbkxGKytISkdSa1FnTURDeXpiMkppSXBZdFc0WlJvMFpoNDhhTkJsUC9DQ0dFRUVJSUlhUTBHbUZFQ0xFWUhBNEhyVnUzUm14c0xOTjI4K1pONkhRNm1rNVZEZzZIZzRDQUFBUUVCT0RXclZ2WXZYczNMbDY4YUxKdlhsNGU5dXpaZzcxNzl5STRPQmpoNGVFSUNncWk5NWNRUWdnaGhCQmlnRVlZRVVJc1N1blZ2VEl6TTVHUmtjRlNOUFZQcTFhdHNHREJBcXhac3diZHUzY3ZzNTlPcDBOc2JDem16Sm1EQ1JNbVlQLysvY2pQejYvRFNBa2hoQkJDQ0NHV2pCSkdoQkNMWXFxT0VVMUxxN3FXTFZ0aTNyeDUyTEJoQThMRHd5R1JTTXJzbTVLU2dsOS8vUlVmZlBBQlZxMWFoYVNrcERxTWxCQkNDQ0dFRUdLSktHRkVDTEVvM3Q3ZVJnWHJidDY4eVZJMDlWL1RwazB4YWRJazdOcTFDNU1tVFlLSGgwZVpmWXVLaW5EdzRFRkVSRVJnNXN5Wk9ILytQRFFhVFIxR1N3Z2hoQkJDQ0xFVVZNT0lFR0pSQkFJQmZIMTlEVVlWSlNRa3NCaVJkWkJLcFFnUEQ4ZGJiNzJGaElRRS9QWFhYNGlOallWT3B6UFovK3JWcTdoNjlTb2FObXlJUG4zNklDd3NETTJiTjYvYm9Ba2hoQkJDQ0NHc29ZUVJJY1RpdEczYjFpQmhsSnFhaXVmUG44UFoyWm5GcUt3RGg4TkJ1M2J0MEs1ZE82U25wK1Bnd1lNNGN1UUk4dkx5VFBiUHpNekVuajE3c0dmUEhyUnMyUkpoWVdFSUNRbEJnd1lONmpoeVFraGRLeXdzTkJobEtKZkxUU2FaaTRxS29GS3BhblF1a1VnRW9WQm9jcHRFSWdHZmIvb2pLNGZEZ1kyTlRZM09iWTAyYjk2TWp6NzZpTzB3Q0NHRTFIT1VNQ0tFV0p4MjdkcGgxNjVkQm0xWHJseEJ2Mzc5V0lySU9ybTR1R0Q4K1BFWVBYbzB6cDQ5aTcvKytnc1BIandvcy8rREJ3L3c0TUVEckYrL0hoMDZkRUJZV0JnNmQrNE1rVWhVaDFFVFVyK3BWQ3FzWHIwYWtaR1I0UEY0OFBYMWhiKy9QNW8wYVFKN2UzdlkyZG5CeHNZR01wbXN6TlVMQ3dvS29ORm9vTlBwSUpmTEFSUW5jelFhRFFvS0NsQllXQWlsVW9uOC9Id29GQW9vRkFybWVXRmhJZE5IclZaRExwZERxVlF5Mi9UN1dRc2JHeHR3dWFZck1KU1hpS29zL2Z0WVduNStQclJhYlpXUHA0K1h4K05CS3BXQ3orZERJcEZBTEJaRElwSEF4c2JHNE1IbGNwR2ZuNC9jM0Z5a3BhVWhPenNiSXBFSTkrL2Z4L3Z2dncrWlRGYWo2eU9FRVBKNm80UVJJY1RpK1BuNVFTUVNRYUZRTUcwSkNRbVVNS29sSXBFSS9mcjFROSsrZlhIbnpoMGNPSEFBMGRIUkpyOEVBWUJXcThYRml4ZHg4ZUpGU0tWUzlPclZDMkZoWVdqZHVuV1pYM0FKSWNXdVhidUc2ZE9uZzhQaFFLZlRJVFUxRmFkT25XSTdMS3RWWHZLcnJKR1ZiQ29aYjNaMmRyV1B3K0Z3eWh5eFJRZ2hoRlFXSll3SUlSWkhJQkNnZGV2V2lJK1BaOXF1WExrQ25VNUhDWWxheE9GdzRPZm5CejgvUDN6eXlTYzRjK1lNamg4L2p2djM3NWU1VDBGQkFZNGNPWUlqUjQ3QXhjVUZZV0ZoQ0EwTmhidTdleDFHVGtqOW9SK1I5OXR2djBHcjFlTGF0V3RJU0VqQWd3Y1BrSm1aaWNMQ3docWZRejhxUlQvTnk5YldGa0toRUdLeEdEWTJOcEJJSkJBS2hiQ3hzWUZRS0lSUUtJUk1KZ09QeDJPbWQ1VWNtVk42bElwQUlJQllMSzV4bktib1IwbFYxS2YwKzZUVDZaQ2ZuMjl5eWx4MXQxV0Zma1NRS1VLaDBPUklURk9qazlScU5YTnQrcEZrY3JrY0twVUsrZm41eU0vUGgxd3VONHBaSnBQQjFkVVY5dmIyeU16TXhOV3JWMnM4ZW9vUVFnaWh2eVNFRUl2VXJsMDdnNFJSVmxZV25qeDVncVpObTdJWTFldkQzdDRlYjcvOU50NSsrMjBrSlNYaHhJa1RPSFhxRkY2OGVGSG1QdW5wNmRpNWN5ZDI3dHdKUHo4LzlPblRCMTI3ZG9XVGsxTWRSazZJWlhOemN3T0h3NEc5dlQyR0RCbkNkampFQ2gwK2ZCaWZmUEpKbVZQeENDR0VrTXFpdnlTRUVJc1VHQmhvMUhibHloVVdJaUhObWpYRCtQSGpzWDM3ZHZ6NDQ0OElEUTJ0c0c3UjdkdTNzV2JOR293YU5RcFRwa3pCSDMvOGdaU1VsRHFLbUJETDVlam9DQWNIQjl5NmRZdnRVSWlWdW5mdkhseGRYZGtPZ3hCQ2lCV2dFVWFFRUl2VXNtVkx5R1F5cHFBclVKd3dldnZ0dDFtTTZ2WEc1WElSRkJTRW9LQWdmUDc1NS9qNzc3OXgvUGh4WEwxNnRkejk3dDY5aTd0MzcyTHo1czFvMnJRcHVuWHJocTVkdThMYjI1dW1HSkxYRG9mRFFkT21UY3N0TUU5SVRkeTdkNDlHNHhKQ0NERUxTaGdSUWl3U2w4dEZRRUFBenA4L3o3UmR1M1lOR28wR1BCNlB4Y2dJVUx5NlVOKytmZEczYjE5a1pHVGc1TW1UT0hIaVJJV2ppSktUazVHY25JemR1M2ZEMmRrWjNicDFRN2R1M2RDNmRXdjY3MHBlRzAyYk5rVmlZaUxiWVJBcmRmLytmUVFFQkxBZEJpR0VFQ3RBVTlJSUlSYXJYYnQyQnEvejgvUHBycndGYXRTb0VVYU9ISW1OR3pkaTVjcVZDQThQaDZPalk0WDdQWC8rSFB2Mzc4ZFhYMzJGRVNOR1lPblNwWWlOallWU3FheURxQWxoajd1N081NDhlY0oyR01SS1BYcjBDSjZlbm15SFFRZ2h4QXJRQ0NOQ2lNVXFuVEFDaXFlbCtmcjZzaEFOcVFpSHc0R3ZyeTk4ZlgzeDJXZWY0YzZkTzRpSmljSDU4K2VSbXBwYTdyNjV1Ym1JaW9wQ1ZGUVV4R0l4T25ic2lLNWR1eUlvS0FnT0RnNTFkQVdFMUEwM056ZWtwNmZUeW8vRTdEUWFEZExTMHVEaDRjRjJLSVFRUXF3QUpZd0lJUmJMM2QwZFRrNU9CaXR6SlNRa1lNU0lFU3hHUlNxRHcrSEF6ODhQZm41KytPaWpqNUNjbkl6ejU4L2ovUG56Rlk0U0t5b3F3cmx6NTNEdTNEa0FnSmVYRjRLQ2d0Q3VYVHUwYWRPbXdvTGJoRmc2SnljbkZCWVdJaTh2RDNaMmRteUhRNnhJZG5ZMkZBb0ZyVTVKQ0NGMXpGckxabERDaUJCaXNUZ2NEZ0lEQTNIaXhBbW03Y2FORzFBb0ZKUTBxRWM0SEE2YU5XdUdaczJhNFlNUFBrQkdSZ2JPbnorUG1KZ1lYTDkrSFRxZHJ0ejlIejE2aEVlUEhtSHYzcjNnOC9udzkvZG5pbSszYk5tU1JtaVFlc2ZSMFJFYWpRYloyZG1VTUNKbTlmejVjMmkxV2pSczJKRHRVQWl4ZXF0V3JVSk1UQXg4ZlgzUnVIRmpTS1ZTU0NRU0NJVkNDQVFDby80Nm5RNEtoUUlBb0ZLcG9OVnFvVlFxb2RGb29GUXFvVlFxb1ZLcG1JZENvWUJLcFdMYTlUL1ZhclZSWDUxT1p6Q2xYNmxVR24yKzBtcTFVS2xVMWJwV0RvY0RvVkJZNlhZQTRQRjQ0UE9OMHcwY0RxZk16L0VDZ1FCY2J2V3E1cGk2WnJWYURiVmFYZWxqY0xsYzVucUVRaUh6V3Y4UWlVVE1nOC9uUTZsVUlqYzNGMWxaV2NqTXpNVEJnd2VyRmJzbG80UVJJY1NpdFd2WHppQmhwRktwY092V0xaUFQxVWo5MEtoUkl3d2RPaFJEaHc1RlRrNE9ZbU5qY2Y3OGVjVEh4MWY0UVVhdFZpTWhJUUVKQ1FuWXZIa3piRzF0MGE1ZE95YUI1T0xpVWtkWFFVajE2YWRadm56NWtsYXpJbWIxOU9sVGNEZ2NTaGdSVWdlV0xsMktuajE3WXYvKy9VaEtTb0pjTHE5U2NxSTBnVUFBSG84SGtVZ0VnVUFBZ1VCZ2tLd1FDQVRnOC9uTWRoNlBCNkZReUNSZ0pCSUorSHkrd1NpWDBxOXJxblJpcWpSVFNhblNTUnVkVG9laW9pSm9OQnFUNzFkTkVsdEEyZGRzcXQxVUREazVPZERwZEV6Y0NvV0MrYWwvbE54SEpwT2hRWU1HVm5zRGt4SkdoQkNMRmhnWWFOU1drSkJBQ1NNcllXOXZqLzc5KzZOLy8vNG9MQ3hFWEZ3Y1ltSmlFQmNYQjdsY1h1SCtlWGw1aUk2T1JuUjBOSURpMmpCQlFVRm8zNzQ5QWdJQ0lKUEphdnNTQ0treWUzdDdBTVVmU2dreHA5VFVWQWlGUXFyOVJrZ2RjSFoyeHJadDI5Z09nMWlJZDk5OWwrMFFhZ1VsakFnaEZzM0p5UWtlSGg0R3k3VmZ1WElGNDhhTll6RXFVaHNrRWdsNjl1eUpuajE3UXF2VjRzR0RCN2g4K1RMaTQrTng2OWF0U3QyMVMwdEx3NkZEaDNEbzBDR21DSGZidG0yWmVrb05HalNvZ3lzaHBIeTJ0cllBaXV2TkVHSk9LU2twYU5pd29jbnBNSVFROHhJSUJDZ29LSUJVS21VN0ZNSXloVUlCalViRGRoaTFnaEpHaEJDTEZ4UVVaSkF3dW5mdkh2THk4cGd2WGNUNmNMbGMrUGo0d01mSEJ5Tkhqa1JoWVNHdVg3K08rUGg0eE1mSEl5a3BxY0pqNkhRNjNMbHpCM2Z1M0dIYTNOemMwS3BWS3lhQjVPbnBhWlVGQ29sbDA0OTh5ODNOWlRrU1ltMlNrNVBSdUhGanRzTWc1TFhnNXVhRzFOUlVlSHQ3c3gwS1lWbEtTZ3JjM056WURxTldVTUtJRUdMeEFnTURjZURBQWVhMVRxZkRwVXVYMEx0M2J4YWpJblZKSXBHZ1U2ZE82TlNwRXdBZ016TVRWNjVjWVJKSUwxKytyTlJ4MHRMU2tKYVdocE1uVHdJQXhHSXhmSDE5MGFwVks3UnExUXB2dlBFR0ZTRW10VTRtazRIRDRkQ1VOR0oybERBaXBPNDRPenNqUFQyZEVrWUVUNTgrdGRyZnZaUXdJb1JZdk1EQVFQQjRQSU9obmhjdlhxU0UwV3VzWWNPR0NBc0xRMWhZR0hRNkhSNC9mc3drajY1ZnY4NnNRbEtSb3FJaVhMMTZGVmV2WG1YYVBEdzhtQVNTbjU4Zm1qVnJacldGREFrN3BGSXArSHcrVFVralpwZVVsSVNRa0JDMnd5RGt0ZURvNklpc3JDeTJ3eUFXNFBuejUzQjBkR1E3akZwQkNTTkNpTVd6c2JHQnY3Ky93WmY2dUxnNGFMWGFhaSs5U2F3SGg4T0JwNmNuUEQwOThlNjc3MEtwVk9MV3JWdUlqNC9IelpzM2NlL2V2WEpYOUNndEpTVUZLU2twaUlxS0FsRDg1VjQvaGMzYjJ4dGVYbDV3ZG5hbUpCS3BOdjJ5eTVVZEdVZElaZWgwT3FTa3BLQkpreVpzaDBMSWE4SGUzcDVHaWhJQXhTUGY5UXRhV0J0S0dCRkM2b1hnNEdDRGhGRmVYaDV1Mzc2TjFxMWJzeGdWc1VSQ29SQ0JnWUhNQ250cXRSb1BIejdFclZ1M21NZUxGeThxZmJ5Q2dnSmN2bndabHk5Zlp0cGtNaG04dkx3TUhzMmFOWU5RS0RUNzlSRHJ3K0Z3WUc5dlR3a2pZbFpaV1ZuSXpjMmxoQkVoZFVRbWt5RXZMNC90TUlnRnlNaklzTm9WbkNsaFJBaXBGNEtEZzdGKy9YcUR0b3NYTDFMQ2lGU0l6K2ZEMTljWHZyNitHRHAwS0lEaW9jTWxFMGdQSGp5QVZxdXQ5REhsY2ptdVhidUdhOWV1TVcxY0xoZE5talF4U0NLMWFOR0NWbVlqSmprNk9pSXpNNVB0TUlnVlNVcEtnazZubzRRUklYWEV4c1lHNmVucGJJZEJMRUJHUmdZYU5teklkaGkxZ2hKR2hKQjZ3ZDNkSFkwYk44YlRwMCtadGdzWExtRGN1SEVzUmtYcUsyZG5aL1RxMVF1OWV2VUNVTHdjNnIxNzl3eVNTRlZkd1VxcjFTSXBLUWxKU1VrNGZmbzAwKzdnNEdBMEdxbEpreWJnOCtsUDhPdXNRWU1HbERBaVpxVmZQYkpaczJZc1IwTEk2MEVxbFVJdWw3TWRCckVBYVdscGFOU29FZHRoMUFyNnRFb0lxUmM0SEE2Q2c0T3hiOTgrcGkweE1SRVpHUmxXK3d1YTFCMlJTSVEyYmRxZ1RaczJBSXByZ2FTbXB1TDI3ZHRNQWtsLzk3NnFzck96bVlMY2VudytIODJhTlVQejVzM2g3dTV1OEpCS3BXYTdMbUs1R2pSb2dJY1BIN0lkQnJFaXljbkpFSWxFY0hWMVpUc1VRbDRMTmpZMk5DV05BQ2hPR0xtNHVMQWRScTJnaEJFaHBON28xS21UUWNJSUtDNStQV2pRSUpZaUl0YUt3K0hBdzhNREhoNGU2TnUzTDREaVVVaEpTVWw0K1BBaEhqMTZ4RHdLQ2dxcWZIeDlYU1ZUQ1lNR0RSb1lKWkgwSSt4RUlsR05yNDFZQmdjSEI2cGhWQStscDZlam9LQUFucDZlYklkaUpEazVHUzR1TGxSTGpaQTZZbXRyU3drakFxQzRWSUcxM3ZDamhCRWhwTjVvMDZZTkpCSUpDZ3NMbWJZTEZ5NVF3b2pVQ1pGSUJCOGZIL2o0K0RCdE9wME82ZW5wQmtta2h3OGYxcWltd2N1WEwvSHk1VXZjdUhIRGFKdVRreFBjM2QzaDRlSEJKSkhjM2QzaDV1WUdnVUJRN1hPU3VtZHZiNC9jM0Z5TFcrMVJxVlJpenB3NUtDb3FRa1JFQk5xMmJXdjJjeXhmdmh3UEh6N0UzTGx6YTJVMGpINEZRNVZLWmRhcG4vSHg4ZWpSb3djNmRPaUFzMmZQbXUyNDV2TGt5Uk80dTd1ekhRWWhydzA3T3p0a1oyZXpIUWF4QUZXcGcxbmZVTUtJRUZKdkNBUUNCQVVGNGZ6NTgweGJRa0lDRkFvRmpid2dyT0J3T0hCMWRZV3JxeXU2ZGV2R3RPZm41eU14TVpGSkpEMTgrQkNQSHorR1NxV3EwZmxldkhpQkZ5OWVHS3dZcUkvRHhjV0ZHWTNrNnVvS0p5Y25PRGs1d2RuWkdZNk9qbFF6eWNJNE9EZ2dQejhmS3BYS29uNS8vZkRERDFpNmRDbUE0dEZ1dFpFdyt1MjMzM0Q5K25WODg4MDNaajkyYlFvTURFU0xGaTBRSFIyTjNidDNZK1RJa1d5SFpDQWxKUVVlSGg1c2gwSElhOFBPemc0NU9UbHNoMEZZbHBPVEF3Y0hCN2JEcURYMDZaRVFVcThFQndjYkpJd1VDZ1d1WHIyS1RwMDZzUmdWSVlac2JHemc3KzhQZjM5L3BrMmowU0ExTlpWSklpVW1KaUkxTlJYUG5qMnI4WjBwblU2SFo4K2U0ZG16WjdoOCtiTFJkZzZIQXdjSEJ6ZzdPeHNra2tvK2I5aXdJVTFscVVQMjl2YlE2WFRJemMyRnM3TXoyK0VBQUdKaVlyQm8wU0x3K1h6dytYd3NYcndZYjcvOU5qcDA2R0RXODJSbFpRRW9IakZYbjNDNVhQem5QLy9CZ0FFRE1HdldMQXdaTWdRU2lZVHRzQmlwcWFuMHQ1Q1FPbVJyYTF2bEJUTFlkT1RRUDRnK2N3VlRwdytIcTF2eGlsNUtwUXIzN3oxQmEzK3ZTaC9ueTJrcm9WWnI4T04vUG9ORVVuekRZK082QS9oOVp4Uk9SSzgyNnEvUmFNSGpHWTZrelVoL2lVWXU1bDlGOW1ucUN6eDkraHdkT3ZxVjJlZm1qVWR3Y25LQWk2dWpXYzZabHBabTFiWGpLR0ZFQ0tsWFRIMFl2bmp4SW4xSUpoYVB4K09oYWRPbWFOcTBLWHIzN3MyMHE5VnFQSHYyREttcHFVaE5UVVZLU2dxZVBuMksxTlJVWkdSa21PWGNPcDJPbWVwMjc5NjlNdnZaMjlzelNhU1NpYVNTeVNWTCtvSmNuOW5iMndNb3ZqTnBDUW1qcDArZjR2MzMzNGRhcmNiOCtmTmhZMk9ER1RObVlOaXdZYmg4K2JMWmxndldhRFI0OXV3WlhGeGM2dVUweXY3OSs2TmZ2MzZJaW9yQ2tpVkxNRy9lUExaREFsQTgvZTc1OCtkVy9hV0ZFRXRqcmhwR2NSZHY0OFh6Nms5dEd6aW9pMUhidU5FTHdPRndzSG43WEtidDZLRi9zR245QVV6LzZ0WG95T1gvK1IyTEYyN0ZsN05IWWVhY01SQUl5azhQSERzU2kzVnI5aUY4YUE4bVdRUUF5VW5QRUJ0ak9KWCtRdXhOZkQ5M0kzejltbUg1cW1sTWU4emYxekRrelpuNGJ1RUVmRFpsR05PdVZtc3FmOUVBZUR3dU13Vlo3NVB4aTNIaG54djRjLzhpOU9vZFpMUlBmbjRSUnJ3ekYvbjVoYmg2ZXdkczdXeXFkRTVUOUgvVHJCVWxqQWdoOVVxREJnM2c0K05qOEtYM3dvVUxtRFJwa3RFZkRVTHFBejZmenhUWUxrMmhVQ0F0TGMwZ21hUi9YaHNGazNOeWNwQ1RrMVB1NmwxU3FSUU9EZzZ3dDdlSGc0TUQ4OUMvTHRsdVoyZEhVK0hLb0U4WVdjTGQ2WnljSEx6NTVwdElUVTFGYUdnbzVzeVpBdzZIZzJQSGppRXFLZ3FEQncvR3laTW56VkxRTXlrcENScU54aUtMUnBzeWJOZ3d5T1Z5SEQxNmxHbjc5dHR2RVJVVmhjaklTRVJFUkZqRUY0WHM3R3dVRlJWWlJDeUV2QzdFWWpHS2lvcHFmSnp2NTI3QW1WUHhGWGNzZzF4OXh1QjFSdnBML0hmUGFZd2MzYytnL2U2ZEpEUjBzb2R6bzFjamU2Yk9HSTYwdEJmNGNjRldIRHNjaTk5MnpFTUxiOU5UVzIvZmVveC9qVnFBTi95YVllM0dXU2I3YURSYUhEc1NpOVVyOWlENnpCVzR1alZFV0wrTzBPbDB6T2YwdGdFdEVSamtnNW5UVnlNM3R3Q3o1NDRGQURpSVE2dDAzZk8rSDQ5WjM0d3hhTnV3WlE3NmhueU9ZZUZmWSsrQkg0MlNSbk5ucjhYanhEVHMvUE43c3lTTEFGajlpczMwS1k0UVV1OTA2dFRKSUdHVWtaR0JwS1FrTkcvZW5MMmdDS2tGSXBFSXpaczNOL2x2dTZDZ2dFa2VsWHlrcGFYVmFrMkZnb0lDRkJRVTRPblRwNVhxTDVQSllHdHJDMXRiVzhoa01vUFgralpUMjhWaXNWVW5nZTNzN0FDQTlmb1gyZG5aNk4rL1A2NWV2UXB2YjIvODhjY2Y0UEY0QUlCZHUzYWhjK2ZPaUkyTnhlREJnL0hYWDMvQjF0YTJSdWU3YytjT0FGVDd2MjFWOXF2TUNDYWRUbGZ1OWhNblRoajlOK3JhdFN0NjkrNk4wNmRQWThHQ0JWaTkybmdLUmwxNzhlSUZkRHFkUll4V0k2UStTRWxKd1pNblQ2QlFLR3AwSEhNVU85NndaUTRLQzZvZXg1eVp2K0RnZ2ZORzdWczNINEpHbzhYSG53NWgyclJhTGE0bVBFQnc1MVlHZmNWaUlWYXMvZ0tkZ2x2aDgwK1c0T0NCODVnNlk3alJNVy9kVE1SYi9XY2dMemNmMjM5Zlk1UnNrY3VMRjZScDFXSTRVbE9lbzIxQVMveXlZU1pHakNwZWFWYWxVa01vTFA2ZExMT1ZZdi9oU0x6NzFtd3MvRzR6dUZ3T1pzNFpneDkrK3RUa2RTNWZzaHN2bm1jYmJlL1N2UTJBNHBGSnYrODh6clMvUHlJVWl4ZHV3Njd0VVhpUy9HcWs5ck8wVEd6NGRUODZkL1ZIYm00QmRtd3R2aEhRSjZ3REdydFhmNHAwUmtaR3ZadGlYUldVTUNLRTFEdkJ3Y0hZc1dPSFFkdkZpeGNwWVVSZUsxS3BGTjdlM3ZEMjlqYmFwbEFva0ptWmlSY3ZYdUQ1OCtjbWY5YlZ5aTV5dVJ4eXVSeHBhV2xWM2xjaWtVQWlrVUFxbFRJLzljOUx0MHNrRW9oRUlnaUZRb2hFSXVaUjhyWCtPWi9QWnowWnBVKzhzRG5DNk1tVEp4ZzBhQkN1WDc4T2QzZDNSRVZGR1V3OWE5aXdJWTRkTzRZZVBYcmc5T25UQ0FrSndmNzkrOUdrU1pOcW4xTmZZeXN1TGc1NWVYblZTa0R4ZUR5MGJObXl6TzEzNzk0RkFQajYrcGJaNThHREI5Qm9qS2MvWkdkblF5YVRWVGd5N3B0dnZrRmNYSnpCRkxDblQ1OWk4ZUxGY0hkM3g2eFpwdSsrMTViTXpFd0F4YU53Q1NHbWFUUWFiTml3QVN0WHJqUzVFbWwxbUdNYXFGdmo2aVViYkdTbVIzMyt0dkYvOEd6UkdCcU5GaGN2M0FJQXBLVytRRjV1UHB3Yk5XRGFTbXJwMHdScjFzK0VWMHQzWm51clZzMGhzNVhpM05rRWpIci8zOGpLTFA1NzVkeW9BWEt5NVlnK200QlRKeTdoNktGLzhDUzVlSFhZa0Q3dE1YNWlPS2FERGtRQUFDQUFTVVJCVkRvRnYwcE1YWW0vaHlGdmZvVS8vdnNET25jdHJ1MG9sWXF4Wi84aXZCbjJCZXp0WlFCZ01sRUZBRnMySDhTTDU5bGxibGNVS2ZISitNVkc3VHUzSGNYT2JVZU4ybU5qYmhoTW45dDNLTEpHQ2FQTXpFeTBhdFdxNG83MUZDV01DQ0gxanJlM054bzBhR0F3SmVmQ2hRdDQvLzMzV1l5S0VNc2hFb25RdUhGak5HN2N1TXcrU3FXU1NTcnBFMG42WkpMK2RXMU1lNnVLd3NKQ0ZCWVdNa1dTellYRDRVQW9GRUlzRmtNZ0VJREg0MEVnRURERm52V1BzdHA0UEI2NDNPTGFDZnFmK2dlWFcxellzMlI3eWVkanh4WVB2ZGNuU3N4Ui82STZvcU9qTVdMRUNLU2xwYUZaczJZNGRlcVV5YVM3bDVjWHpwNDlpN0N3TU1USHh5TW9LQWdiTm16QWtDRkRqQTlhQ2YvODh3K0E0dHBkUjQ4ZXhYdnZ2VmZsWXpnNE9EQWpsVXpSSndOdjNMaFJadUxIeWNtSlNiS1V0SERoUW16Y3VCSGJ0bTFEZUhoNG1lY0lEUTFGWW1LaXdWM2w5UFIwckZxMUNuWjJkdmo0NDQvaDZHaWVncXFWb1I4RnBaL3FTQWd4Tm5YcVZOeThlZE9zeHhRSUJDZ3FLb0pZTEs3UmNSWjh1d25QMHJLd1p2MVhOWTRwT2FrNGVkT24yMmRHMjNidmlNTHVIVkdWT3M3eHM2dVFuMStFWWVHejBkamRDUjk5L0JhV0xONEpBRGl3L3h3K25mQVRoRUlCK29TMWg2ZFhZMFNmdVlLMW0yWVozWkJKZVpLQnpCYzU0UEY1QnUweVd5bE9uRnZOakR5cXFaK1dUc2FrcWNPTTJtWDhFRXlmK1FIbUw0b3dhSSsvZkJjOWd5ZlcrTHc1T1RuTXFHRnJSQWtqUWtpOXcrRncwTEZqUjBSRnZmcURkL1BtVGVUbTVscjFMMnhDekVrb0ZNTE56UTF1Ym01bDlsR3IxY2pNekRRWW5mVHk1VXRrWjJjakp5Y0gyZG5aekVPdFZ0ZGg5RFdqMCttZ1VDaHFQQldoT3RoT0dLblZhdno0NDQvNC92dnZvZEZvRUJRVWhJTUhEekwvRGdvS0NyQm8wU0lBd055NWN5RVdpOUd5WlV2RXhzYmk3YmZmeHNXTEZ6RjA2RkFNR3pZTVAvMzBFN3k4S3IreWpsS3BSSFIwTkxoY0xyaGNMdmJzMlZPdGhGRnRpbzJOUlU1T1RxV1dweTg5QmFGZHUzWVlOR2dRRGgwNmhHWExsbUhod29XMUZhWVIvYitqa2lPMmtwS1NzRy9mdmpvNWYwSkNBdk5jTHBmWHlUa0pxYXFTeVNLeFdJeFdyVnJWZUpwdFJrWUc4dlB6YTV3dyt1L2VNN2gvOTRsWkVrYkh6NjR5YXBzN2V4MnVKZHpIL3NPUnpJMk5pdmkzOFlKT0IvVHQzd21yMTMyRjQ4Y3VNdHRHanU0SFcxc3BRdnQyZ0syZERmN3o0dzVFbjdtQ3FLTVgwRzlBTUpNMGt1Y1Y0UGVkVVJBSStQRHphMlowRG5NbGk5Z2tsOHNoazhuWURxUFdVTUtJRUZJdmRlN2MyU0JocE5QcEVCc2JpMzc5K3BXekZ5R2tLdmg4UGx4Y1hDb3NwS3ZUNlZCWVdHZ3lrWlNUa3dPNVhJNjh2RHpJNVhMazV1WXlQK3RUa3NuYzlCOHU2ekpoZE9uU0pVeWNPQkh4OGNYRlZVZVBIbzExNjlZWkZMTXVLQ2pBRHovOEFBRDQ4c3N2bVM5QnJxNnVpSTZPeG93Wk03Qm16UnJzM2JzWEJ3NGN3Smd4WXpCanhnejQrWlc5aExIZThlUEhrWitmank1ZHVrQW1rK0hnd1lQSXpzNkdnNE5ETFZ4dDFTa1VDbHkrZkJsMmRuWUlDQWlvMWpIbXpwMkxRNGNPWWRXcVZaZ3hZMGFkVFJITHo4OEhoOE9CamMycnVpTDc5dTNERjE5OFVTZm5MNm04b3ZtRXNNM0Z4UVUvLy93emhnMGJ4dFJycTRrZVBYcWdvS0RBYkN0Sm1rT1hibTBNWGlzVUt0eTg4UWg5d2pxZ1c0K3EvMjdiODllUFJtMThQZzlEM3UzRnZINzN2ZDVZdm1RMzNuMXJ0c2xqVEpvNkRESmJLYm9FamNmMWE2OStSNHlQQ01mUHYweXZja3ltekpxeEdyTm1tSzRwdHl4eUY1WkY3akxMZVVvcktDZ3d5NklRbG9vU1JvU1FlaWtvS0FoOFB0L2dDK2U1Yytjb1lVUUlDemdjRGxOZnFMeHBjQ1hwZERvb2xVcms1ZVV4eVNUOWMzMWhiZjJqc0xDd3pPZHNqQkl5QnhzYkczQzUzRHFyWWJSKy9YcDgrdW1uMEdxMWtNbGtXTEZpQmNhUEgxK2xZNGhFSXF4ZXZScHZ2ZlVXSms2Y2lLU2tKR3phdEFsaFlXR1ZTaGp0M3IwYkFCQWVIbzZHRFJ2aStQSGoyTHAxSzZaT25WcXRhekszMk5oWUZCVVZJU1FrcE5wZkpEdDM3b3pRMEZDY1BIa1NLMWV1eExmZmZtdm1LRTByTEN4a3Bsb1NRbDRwTEN4a252TjRQQncvZmh4dDJyUXBaNCtxa1VxbHlNL1BOOXZ4WlB3UXN4MUxMK3JvQmNqekN1RG03b1FqaC80cHR5K1h5MEgvZ1oxTmJoT0xoWEJzYUFjdTE3Z0dvRmRMZHlUYzJvRy9veE5RVUtLQXQxREloODhiVFJIWXpnY0FNSEhTTzBoL1Zqek5mTUczbTZwN1NTWjlPWHNVUGhqZDM2Zzl5SDhzeGswWWpNK25HWmF1dUgzck1VYTkvKzhhbjFlaFVFQWtFdFg0T0phS0VrYUVrSHBKSXBHZ1E0Y09pSTJOWmRyaTQrT3RmbGdvSWRhQ3crRXd4YWhyc3JxSVJxTmhhaDBwRkFvb2xVcG11cGxTcVVSUlVaRkJXK2x0YXJYYTRLSFJhSXphVEQxME9oMjBXaTEwT3AzQjg0cCs2Z2tFQW9oRW9qb2JZZlRXVzI5aDVzeVo2Tml4STlhdFcxZWxxV1NsOWUvZkg3ZHUzVUprWkNUaTR1SXdZc1NJQ3ZmSnpNekUzcjE3d2VGd01IejRjRGc0T0dEcTFLbFlzV0lGSmsyYVZHR1I2YnB3K3ZScEFFRFBuajFyZEp6WnMyZmo1TW1UV0xWcUZiNzg4a3VEVVQrMXBhaW95Q2hoNU9ibVZtZWp0MG9XMGErTDZ5V2tzakl5WHEyU05YRGdRTE1taXdEeko0ektXaW5NbEQyL24wVENsWHNWOXR1eDVRZ0FZT1BhdjdCeDdWL2w5dVh4dU1oUm5ESzV6YXVsTy9ZZi9nOFNFOU9RbUdoNklZdm1Yc1kzamZUSklnRDQxL2hCekhOeko0eWNuUnZBNTQybUpyYzFjTFF6MmliUEx6VFp0NnFVU21XbFZ1V3NyOWovNjB3SUlkWFVzMmRQZzRTUldxMUdiR3dzd3NMQ1dJeUtFRktYZUR3ZVpESlp2VXNVODNnOFNDU1NPa3NZdWJtNTRkS2xTK1d1TGxZVlVxa1UzMzMzWGFYNy8venp6MUFvRk9qZnZ6ODhQVDBCQUNOSGpzVG16WnV4WmNzV1RKZ3d3U3h4MWNUUm84V3I2ZlR1M2J0R3g5R1B1THA5K3pZMmJOaUFhZE9tbVNPOGNxbFVLbkE0SElQRTIvRGh3ekY4dU9sVmhjenR6Smt6elB0bXJuOWpoSmhEeVdST2JheGtaZTZFVVZrcmdabVNsNWVQaWhiOFRIejRGRWNPL1lOMzN1dU5Jd2RqOE8vNTR6RjIzSnRHL1FvS2l0QXA4Q1A0K0pTOUNtWjFDMFRMMVdlcXRWOVZYWXE3alIxYmpWZEZBNENiMXg4WmJVdE9lbWFXODZyVjZrclhoYXFQS0dGRUNLbTNPbmZ1YkhKYUdpV01DQ0dXVGorTnJ5NXJHTEgxUlQ0akl3TS8vL3d6QUJoTVA1czZkU3ArKyswMy9QdmYvOGJ3NGNNclhYdzJNelBUYUJVZVU2cHl4L2Y1OCtlSWk0dURrNU1UT25YcVZPbjl5ako1OG1STW1qUUp5NWN2eCtUSmsydDlCSlgrNzZBMWYya2hwRHBVS2hYejNOWFYxZXpIbDBna0tDZ29NUHR4SzJQdWR4OWg3bmNmbGR0bnhkTGZBUURmemg4UEd4c3h0bXcraEU4bXZ3T0J3UEIzMHRvMSsvQXlLeGV6NW80dDkzZ2ZmalRJNUVwa3BxejVlUysyYmo1VXFiN21zT2YzazlqeiswbVQyNDRkaWNXeEk3RW10OVdVUnFPcDFOK2srb3IrcWhCQzZpMGJHeHNFQlFVWnRGMjZkSW0xUDl5RUVGSVZNcG1zemxkSlk4T3NXYk9RbTV1THpwMDdZK0RBZ1V4NzI3WnRNV3pZTUtTbHBXSG16Sm1WUGg2UHg0T3ZyMitaRDczeStwU3VVWFR3NEVGb3RWb01HRENnMmtrWHJWYkxQQjg3ZGl6czdPeVFscGFHUzVjdVZldDRWYUVmWVVRSkkwTEtWaHRmNnFWU0tldWZPMU5UbnFPb1NHblUvdWhCS3JadVBvUzNoblJIQzI4UGZEM3ZYMGhLVE1PU3hUc04raVZjdVllZmZ0aUc4S0U5MFc5QWNMbm5hdWhrajFhdFBRMGUrLy92TEFhR1RqTnFiK2hrWDZYclVLczFWZXBmMms5TEowT3VQbVAwQUlEcE16OHdhbysrc0s1RzU5TXIrYnZmR3RGZkZVSkl2VmE2MW9SK1dob2hoRmc2bVV4bTlVdVFIeng0RUZ1MmJBR0h3MEZrWktUUjlvVUxGMElrRW1IdDJyWDQ2Ni95YTJzQVFQdjI3UkVTRW9JN2QrNlUrZEM3Y2VOR21YMUNRa0xRdm4xN3B1K2VQWHNBQUlNR0RUSTZaMlZ0MnJRSnZYdjN4dUhEaHlHVHliQjU4MmJjdjM4Zm5UdWJMaUJyVHRiK2hZVVFTMlh1S1duVnNmN1hmV2p1TmdTUEhxUWF0SC94K1Fyd2VGd3MvUEVUQUVEVFppNzRidUhIV0RSL0MvYitVVnluNkhGaUdvYUZmdzIzeGcyeDZ0Y1oxVHAvZHJZY1JZVTFXNEFpT1NrZG9kMG5JVjllOWJwQ1Voc3g3ajdlWTFBZnFUTGF0RzJCdTQvM29HZEl1eXFmc3pSci9oMU1VOUlJSWZWYWx5NWRURTVMNjlPbkQ0dFJFVUpJeFdReUdWNitmTWwyR0xYbTBhTkgrUERERHdFQUgzLzhNWHIwNkdIVXg4ZkhCM1Btek1HMzMzNkxzV1BINHR5NWMyamJ0bTJaeHpUWGFKMFRKMDRZdk83YnR5OFNFeFBSdjcveENqdVY5ZVRKRTV3NWN3YnQyN2ZIbTIrK2lYZmZmYmVtWVZhYU5YOVpJY1NTc1RrbFRlL2hnMVRJOHdyUXlLVUIwL2JieG9NNGVUd09YMzA5R3A0dFhoV2luanp0UFZ4TnVJK1B4aXpFamVzUHNYUGJNYWpWR3Z6djJOSXFqd2pTZTVhV0NZK21MdFdPUCtyb0JVejQ4QWNvaXBSNGxwYUpGdDRlbGQ2M3NxdktMWXZjaFdXUnU4cnRjK3I4TCtnVVhQVTZWeHdPeDJCUkMydERDU05DU0wwbWs4blFybDA3eE1YRk1XMXhjWEVvTEN5RVJDSmhNVEpDQ0NtZlRDWkRjbkl5MjJIVWl2VDBkQXdZTUFCWldWbnc5ZlhGa2lWTHl1dzdlL1pzSEQ1OEdCY3VYRUMvZnYxdzh1Ukp0RzdkdWc2akJiNzQ0Z3Q4OGNVWE5UcEdZbUlpQU1EUHo4OGNJVlZKeWRYNmFGb2FJWFZITEJhanNMRG1xMjNwLzc4dEtDaUNWQ3F1MHI2WDQrNmd1YWNiWkxaU0FNQ1YrSHVZK2NVcXRBMW9pZGx6UHpUcXYycnRsN2g4NlE0ek5lMzMvLzRBdjFiTnF4VzNQSzhBNTg0bW9LQ2dDTk1tTGNPSTBmM1F1WXQvaGZzcEZNVzFwUTRlK0J1Yk4vd1BBWUhlMkxKelhwV1NSUUN3WXMzMEN2dE1tN1FNWWYwNll2RGJ4amN0U3ZMMGRLdlN1ZlU0SEk1VkorMHBZVVFJcWZkNjl1eHBrREJTcVZTNGNPRUNRa0pDMkF1S0VFSXFZSzAxakpLVGs5R3ZYei9jdjM4ZnRyYTIyTGR2WDdrRnJZVkNJZmJ1M1l2Mjdkc2pQVDBkUFhyMHdPKy8vNDUrL2ZyVllkU202V3NkNWVmblY3aGMvSTBiTndBQUFRRUJ0UjVYV2F6NUxqY2hsa2dvRkJvVTFxNHVGeGRIM0wyZGhOVXI5bURLOU9FUWk0VVY3cE12TDhUYU5mdndKRGtkbzhZT0FGQmN0K2k5dDc4R2o4L0Q5dCsvZzBqMHF2ai9pK2ZaMkxudEdINWQvWDlJZVpLQmdZTzZJTzdpYll4Ky85OFlPYm9mSms0YWlzQjJQbVdlYjhjZjN4c3NUWi80NkNraXh2Mkl2Tng4dkRXa0IzYnZpTUxHZFFmZzZkVVlJMGYzUStldS90anh4L2NtajNYNjVHVUFRUHF6TEV5WUdJNmZsbjF1RUt1ZVFxRkNSdnBMOEhpbUUrRVRKb1pYK0Q1Tm03UU1iUU85SzlXM3VpaGhSQWdoRnF4TGx5N2c4WGpRYUY0Vnk0dU9qcWFFRVNIRW91bUxwVnJUcUpCejU4N2h2ZmZlUTNwNk9teHNiSEQ0OE9GS2piang4UERBc1dQSDBLZFBIN3g4K1JJREJ3N0V0R25UTUgvKy9Bb1ROYlhKeGNVRldWbFpXTDkrZmJramtQNzg4MDhrSkNUQTF0YVdsWVNSUHJHbDBXaU1Dbm9UWWltczhkK251VWFYakpzd0dORm5ybUQrdnpkaC9yODNWV2xmR3hzeHBzNFlEcDFPaHhIdnpzWExyRno4dVg4UlduaDc0RmxhSm80ZWpzWC85cC9EeWVOeFVLczE2Qm5TRHIvdG1JY3UzZG9nKzJVZWZseTRGUnZYL29YdFc0N2dqVmJOTVRpOEc3cDJiNHR1UFFKZ1kvTnF0Tk9nOEc2NGR6Y1p2MjA4aUNNSFl4QjE5QUprdGxMcytITStCcnpaR2ZueVF2eDM3eGxzM1h3SWkrWVgxNjRMNlJNRXRWcUR0NGIwTUVnSUpUOU9BNC9IeGFxMVgyTHN1RGVaOXIvK0c0MmQyNDdDMXM0R0lwRUFDZkgza0pNdFI5c0FkbGI1ckl6UzMwR3NEU1dNQ0NIMW5xMnRMZHExYTJkUTI0S21wUkZDTEoyTmpRMVVLaFVVQ2tXOS8xMVZXRmlJQlFzV0lESXlFaHFOQm82T2p0aS9meis2ZCs5ZTZXTUVCZ2JpNU1tVEdEeDRNSjQrZllwbHk1Wmg5KzdkMkxGakIydDE2WVlQSDQ3dnZ2c08wNmRQeDlLbFN5R1R5WXo2dkh6NUVoa1pHUUNBU1pNbVFTQXd2a3RlRi9UVDBxelpxbFdyRUJNVEExOWZYN2k3dThQR3hnWVNpUVJpc2Rob0JTeVZTZ1dOUmdPMVdnMk5SZ09GUWdHbFVzazhTcjR1S2lveWFsT3BWRXliVnF0bFJwSG9qMW1TVXFtczhuc3ZFb2txMWNiajhjRG5HMzlsRTR1TnB5MEpCSUlxSlo5MU9oMlVTc1BWdGZUdlcwVzRYQzZFUWlHNFhDNEVBZ0ZFSWhFRUFnSEVZakhFWWpFa0VnbEVJaEZVS2hWeWNuS1FsWldGek14TUhEeDRzTkx4MVFjNm5jNHNxNis5TnlJVURSenRjUERBMzVEbkZhQXkvNXg0UEM2YU5HMkUwV01ITW5XS0ZpeWVDS1ZTamRDK0hiRjdSeFErL3RjaUFJQ05USUpSWXdmZzQwL2ZOaGhGNU5EQUZqOHRuWXdwWHd6SHl1Vi9ZT3ZtdzFpeWVDZmFCbHpBOGJPcm9OUHA4TUd3ZWJoKzdTR2VKS2REb3lsT2pubDZOY2JNT1dNdzhiT2hUTzBqRzVrRVkvNDFFR1ArTlJDM2JpWmkvYS83OGZ2TzR6aDk4akkrK3ZndHJDeFJWRHZpczZIb0U5WUJMWDJhR0Z5VDFFYU13d2RqREs2eFRkc1dXTDMrcStxOXNYV0F6K2RUd29nUVFpeGQ5KzdkRFJKR1NxVVNjWEZ4UnF1b0VVS0lwWkJJSkNhL2ZOWkhjWEZ4V0xKa0NUUWFEZno5L2JGLy8zNjBhTkdpeXNmUjE2UWJPWElrb3FPajRlN3VqdURnOHBkNXJrMXo1c3hCZm40K2R1ellnYWRQbjVwTUN2QjRQSGg1ZVdIY3VISDQrdXV2V1lqeUZXdWVGZ0VBUzVjdVJjK2VQYkYvLzM0a0ppWkNMcGRYK1pwNVBCNlQ0QkNKUkJBS2hRYlBTeis0WEM2azB1TGFNQ1VUT253K3Y4YWpaY3I3Lzc5MEVrcXBWQnBjYTFGUkVWUXFsZEgxVitkM0NvZkRnVkFvckxDdGRFeloyZG5RNlhSUUtCUk1ncTJvcUloNTZQdktaREkwYU5DZ1ZwYTFaNXRXcXpYYnFLbXdmaDBSMXE5ampZN1JmK0NyVlJsSGp1NkhSdzlUOFlaZk13d2MzTFhjMmtqdUhzNzRhZWxrL0h2K0JCellGNDN1UFFOZ0l5dStrVEZ3Y0ZmdytEeTg4MTV2dEdydGlVN0JyZURWMHIzY09GcTE5c1NLMVY5Z3dhSUliTjl5QkwzRE9oajFLWjBzQW9DKy9UdEJyajVUeWF1dG5Pa3pQMENQWG9GbVBXWkpmRDdmTE5NU0xSVWxqQWdoVnFGcjE2NVl1WEtsd1FlbmMrZk9VY0tJRUdLeCtIdyt0RnF0VmR5WjdObXpKMWF0V29WSGp4NWgvdno1SmtkS1ZGYmp4bzF4NXN3WmJOaXdBWU1IRDJaMVNwcEFJRUJrWkNRaUl5TlppNkV5OUtOS3JEMWg1T3pzakczYnRyRWRCcW1tdWx3NXNLNW9OQnJXUmhWV3hqZmZqcXRTZnhzYk1VYU9OcXdmTjNiY213YlR4cXJDMXM0R24wMFpWcTE5eldYK29vaGFQYjVRS0RRYXFXZE5LR0ZFQ0xFSzl2YjJDQWdJd0pVclY1aTJDeGN1UUtGUTFPaUxDeUdFMUNaTG0wTGs1T1JVN1pnbVRweG90amc0SEE0aUlxcjNJZi8wNmRNQVlIVzFVc3JENC9HZzArbXNJdmxZSG9GQWdJS0NBbWJFRDZrL0ZBcUZWZjc3MUdnMEpxY0hrdGVIU0NTeTZvU1JkVlJZSklRUXdHZzBrVUtoTUZnOWpSQkNpUFVMQ1FsQlNFaUlWVTUvS1l0K2hJTTFURzhzajV1YkcxSlRVOWtPZzFSRFNrb0szTnlxdDJ5NUpiUDJVWDJrWWlLUkNFVkZSV3lIVVdzb1lVUUlzUnJkdW5VeitvSnc3dHc1bHFJaGhKRHlhVFFhY0xuYzF5cXhRV3FIUUNDQVRxZXorb1NSczdNejB0UFQyUTZEVk1QVHAwL1J1SEZqdHNNd095NlhhM0VqUlVuZEVvbEVVQ2dVYklkUmF5aGhSQWl4R3ZwcGFTWEZ4c1phZGRhZkVGSi9hVFFhY0RpY0txMXFSSWdwUXFFUU9wM09xZ3V2QW9Dam95T3lzckxZRG9OVXcvUG56K0hvNk1oMkdHWW5FQWlzZWpvU3FSZ2xqQWdocEI0cFBTMnRxS2dJTVRFeFpmUW1oQkQyNkVjWVVjS0kxSlMrVnArMTN5Q3h0N2RIVGs0TzIyR1Fhc2pNeklTOXZUM2JZWmlkUkNKQlFVRUIyMkVRRmxIQ2lCQkM2cEZ1M2JvWmZmazZjZUlFUzlFUVFraloxR28xalRBaVppR1JGQzkvYmUwSkk1bE1ocnk4UExiRElOV1FrWkZobFNPTTdPM3RrWjJkelhZWWhFWFd2a29hZlVJaGhGZ1ZCd2NIZE96WTBhQXRQajRlTDE2OFlDa2lRZ2d4VFQ4bGpXb1lrWnA2WFVZWTJkallVTUtvbnNySXlFRERoZzNaRHNQc0dqVnFSSFcxWG5NQ2djQ3E2OGRSd29nUVluWDY5dTFyOEZxbjArSFVxVk1zUlVNSUlhYlI2anJFWFBRampBb0xDMW1PcEhaSnBWTEk1WEsyd3lEVmtKYVdoa2FOR3JFZGh0azFhOVlNang4L1pqc013aUt0Vm12Vk4zNzRiQWRBQ0NIbUZod2NESmxNWnZDaDh2ang0M2p2dmZlcytoYzZJWVNRMTlQcmtqQ2lFVWIxVjFwYUdseGNYTmdPdyt5OHZMeHcrL1p0ZUh0N0c5d0U0UFA1NFBQNUVBcUZFQWdFRUFxRkVJbEVFQXFGVEJ1UHh3TlFQRUtsSkI2UHgyeXJDb0ZBVU9IbjNOTG4wdS9ENFhDWWJYdytIeHdPQjN3K0gxd3VsNG1IeCtNeFU2ajEyL1JLN2wvVm1FMHhkVHg5clBvNHVGd3UrSHcrZUR5ZXdmdk40L0dZOTF3Z0VERHZ1MGdrZ2tRaVlXTFhYN2QrbFR1ZFRnZXRWZ3UxV2cyRlFnR2xVZ21sVWdtVlNnVStudzg3T3p2WTJ0b2F2Y2RxdGJwYTExNWZVTUtJRUdKMWhFSWhldlhxaFVPSERqRnR5Y25KZVBEZ0FieTl2Vm1NakJCQ1h1SHorZEJxdFRUU2lOVFk2NUl3c3JXMXBZUlJQU1dYeXlHVlN0a093K3dFQWdHaW82T1JsWlhGSkJJMEdnMDBHZzJUY05BbkgwcitWS3ZWMEdnMHpGUW1mYUtpSkZOdEFNcGNEVkdsVWpISmo3TGFDZ3NMbWI4NWFyV2FlYTd2cDFhcm1SVVg5VC8xMTZOdkt4bVhScU14K0J0bUtvYnlsRlg3UngrTHFXdlJuMStyMVRMbjErbDB6SE9OUmxOdURIdytIeUtSaUVtRzZmdXIxV3JtWVFxSHc0Rzl2VDNHakJtRGxTdFhNdTBsazMvV2lCSkdoQkNyMUxkdlg0T0VFVkJjL0pvU1JvUVFTeUVTaVF5K01CQlNYV0t4R0FDc2ZyVW1PenM3S2pCY1QxbHpZcnhObXpac2gvQmEweWVSU2lhUVZDb1ZWQ3FWUWRLdXFLakk0R2ZKdjcxY0x0ZGdKSmorb1IrbHBORm9rSmVYQng2UEIwOVBUNFB6anhremh2a2RiSTBvWVVRSXNVcHZ2UEVHUER3OGtKS1N3clNkUG4wYUgzLzhNZmg4K3RWSENHR2ZWQ3FGVnF0RlFVRUI3T3pzMkE2SDFHUDZMeXRzRmIzV0Y5MEdVS3NqZ096czdKQ1RrMU5yeHllMUl5Y25CdzRPRG15SFFheVVmcHFhZmlwYVhXdlNwRW1kbjdNdVVkRnJRb2hWNG5BNENBc0xNMmpMeWNsQlhGd2NTeEVSUW9naGUzdDdBS0F2d0tURzlGUFMyRW9ZbGZ6Q2RPdldMV2cwbWxvNWo2MnRMWEp6YzJ2bDJBQlFWS1RFdGFzUEFBQ3pacXpHMEVFem1XMlZuV1lUdVdnN1l2KzVZWExiaytSMExGbThFNGtQbjFaNG5JejBsNVU2WDFVOVRYMkJTM0czeSsxejg4WWpwRC9MTXRzNTA5TFM0T3JxYXJiakVVTHFEaVdNQ0NGV0t5d3N6S2d3M1lrVEoxaUtoaEJDRE9tWG1INysvRG5Ma1pENlRqL0NSNkZRc0hKK0R3OFArUHY3QXloT1d1M2R1N2RXem1PT0drYlpML053K2RJZEhEeHdIbXRYL3hkZmYvVUxScnp6RFlMOHg4TFZZU0M2dHArQXhJZFA4U1E1QXhkaWJ3SUFFaDgrUmZzMkgrS1BYY2ZMUFhiODVidVkvKzlOMlA5L1owMXUzN2YzREw2YnV3RkpTYy9LUFU3TTM5Zmc3ejBTdjZ3MGZCL1ZhazJWSHFhU1hKK01YNHhCWVYvZzdPbDRrK2ZPenkvQ2lIZm1va3Y3OGNqTHpTODN6c3A2OXV5WlZSYThKdVIxUVBNeUNDRld5OW5aR1lHQmdiaHk1UXJURmhzYmk3eThQTmphMnJJWUdTR0VBSTBiTndZQWc2bXpoRlNIUG1GVVZnSFp1akJseWhSRVJFUXd6LzM4L05DMmJWdXpua01zRnRkNEZOWHBrNWN4WnNSM1J1M2Rld2FnUjg5QXZPSFhEQ0t4RURLWkJFcEZjWEZoTzNzYk9EcmFZZnpZSDNEeHdpMzh0SFF5K0h6aklyZmJ0eHdCbDh2RnhNK0dtanozL3Y4N0M3ZkdUdWdaRWxodWpHMERXaUl3eUFjenA2OUdibTRCWnM4ZEN3QndFSWRXNlZybmZUOGVzNzRaWTlDMlljc2M5QTM1SE1QQ3Y4YmVBeitpVis4Z2crMXpaNi9GNDhRMDdQenplOWphMlZUcGZHWEp5TWhBbzBhTnpISXNRa2pkb29RUkljU3FoWVdGR1NTTTFHbzF6cDQ5aThHREI3TVlGU0dFQUo2ZW51QndPSGowNkJIYm9aQjZUcis4ZFZWV0p6SzNjZVBHWWN1V0xZaUppVUZHUmdiYXQyK1BjZVBHSVRnNEdKNmVuZ1pMY0ZlWE9lcmdoUGJ0aURYcnY0SkhrMFpvMHNRRmtUOXV4Kzg3aitQb3FaOE4rdG5hU2FGUUZLL0sxTkRKSG9lT0w4ZkgvMXFFZFd2MjRkNmRaUHk1ZnhFa2t1SkUzWlpOeFl0cy9MbjdCSnA1dXVMczZTczRlN3I0czBjcmYwOTBDbTZGZTNlU2NmSENMYlR2OEFaV0xkOWpGRmV6NXE0WThtNHZBSURNVm9yOWh5UHg3bHV6c2ZDN3plQnlPWmc1Wnd4KytPbFRrOWUwZk1sdXZIaWViYlM5Uy9maVlzeHF0UWEvNzN3MU91cjlFYUZZdkhBYmRtMlB3cFBrREtiOVdWb21Odnk2SDUyNytpTTN0d0E3dGg0RkFQUUo2NERHN2s2VmY1Tkx5Y2pJZ0pOVDhmNVRwMDVGY25KeXRZOVZWU1dMcEw5OFdUdlQvQWl4WnBRd0lvUll0VzdkdW1IVnFsVUdkeVJQbkRoQkNTTkNDT3VhTjI4T2lVU0NtemR2c2gwS3FlZjB5Mnl6VWZCVmo4L25ZLy8rL1FnTkRjWDE2OWVoVnF1eFljTUdiTml3d1d6bjZOV3JWNDJQWVdkdmd3OC9Hc1M4Rm9tRUp2dloya3FoMCtsUVdLaUFWQ3FHU0NUQWxwM3o4UC9ZdSsvd3FLcDJDK0JyZWttamhTYTlkMEZBQkFVRGhBNUJlbzJBOU42cm9oU0oxRWdKWFRUU20vU21WRUVRUDZVSUFvSW9BYWtCUWdJcDArZitrVHZIbk15a1QzS1NzSDdQTTA4eTcybnZqTis5R2Ric3M3ZTN0eDYrQmZNS1lSRUFqQmk4UVBnOUtqSmE5SHpZcU01NHUxNFZmUDNWZmdEQWhkLyt4SVhmL25TNlhvdFc3d2lCRVFEbzlWcnMyQk9FMXY1ajRlUGpDUUFZUGI2YnkxNUR2ejZBWjA4ams5eHVOSmd3cFA5Y3AvcW05VWV3YWYwUnAvcjVjMy9nL0xuLzVtSGFmWEIraGdLajU4K2ZvMHFWS2dDQVpjdVdTUlpzWHJseVJaTHJFdVZrREl5SUtGZlQ2WFJvMkxBaGpoNzk3NXUxR3pkdTRQNzkreWhXckppRW5SSFI2MDZsVXFGU3BVbzRmUGd3L1B6OG5DWUsxdWwwMEdnMDBHcTEwR3ExME9sMDhQRHdnRjZ2aDA2bmcwNm5nMWFyaFV3bWcwd21FMzVQU0t2VnBudGtoMHFsU2xVQW9WUXFvVmFMLzlHdDBXaWdVTVRmc3FOV3E0WFZLWFU2SFdReW1YQk13cjRWQ29YUWY4TGZIZVJ5ZWJwZmk2dno1U2FPVzlHa1hnWFUxOWNYUC8zMEU4YU1HWVBRME5CTUNRWTBHZzBNQmtPbUwyUHQ1UlYvTzFaTWRCejArdmhyeWVWeWhLeWU2SEwvL29NQzhPbXMvcUpheWNMdEFjVFBtL1ROVndmUXZtTWpmTHY1TTZkamkrUnREYlhhK2IrZHA1Y2V4ODZFUUsxMlR4QTRiOUVJREIvZDJmazZTaitNbTlRVHM0SUdpZW9YTDl4RW8zcURNM3pkcUtnb3JnUkpsRU14TUNLaVhLOVpzMmFpd0FpSUgyWFV0MjlmYVJvaUl2cC9yVnExd3B3NWMvRGpqNjRueVgxZHlHUXlVVGlsVkNxZHdpR0ZRcEh1d01qVitSSnlCRmtKKzNHc1BKWXdFSE1FWVZxdEZpcVZTZ2owbEVxbEVPbzVmanFDUFU5UFQzaDZlc0xMeTB0NHlHUXlxTlZxbUV3bTJHdzJ4TVhGd1dBd0lDWW1CdEhSMFlpTGkwTnNiQ3ppNHVKZ05CcWhWQ3FSUDM5K2xDdFhEclZyMTRaZXIzZjVPcVFjWWVUZ1c0WUlOQUFBSUFCSlJFRlU3ZTJOcjcvK0dsT25Uc1hXclZ0eDVjb1Z0MDNzWHJObVRadzVjd1l4TVRIcERvdzhsWDVwcXBjdTZubytJZ0NZOW1sZlRQdTBMd0JBbzFVamZ3RWZsL3N0Q2Q2RzJCZ0RKazBMZERuM2tkVnFneXFKVU1oZFlaR1VvcU9qNGVrWlAwcktIZk5RcFVYQzBKS2hGVkhhTVRBaW9seXZSbzBhS0Zpd0lNTEQvN3RQLy9qeDQralRwMCt1L3NhWmlMSy9tVE5ub24zNzlsQ3IxYUpBSXk0dURtYXpHUWFEQWJHeHNZaUppVUZNVEF4aVkyT0ZoOUZvaE1GZ2dNVmlFVWFZMk8xMkdBd0dwNUVkWnJOWnVHMHBJYXZWbXVUS1dra2RZekFZWUxQWm5HcU9hNXBNSmxnc0Z0RTU0bS90aVJPdUNRQTJtdzEydTEzNDZkalBjUTV5TFgvKy9OaXhZd2NhTjI0czFCeWp1YkxUMzdUeTVjdGordlRwYmo5dnc0WU5FUnNiSzZ3eW1GYnpGbzBRUGY5dSt3bGhJdXVFcnZ4K0c1dldIOEd3VVoxUnNxVHJKZUhydmxNbHhldVpqQ1ljM1BjVHVuUnZpamRybG5lNWo5bHNnVVlUSHd6VmY2cy9ybDc1VzlqV2YxQUFscXdZbCtKMVVtUHkrQkJNSGgvaWNsdncvTTBJbnIvWkxkZEpMRFkyVmdnNVkyTmpNK1VhU2NtYk42OHdqMUd0V3JXeTlOcEV1UUVESXlMSzlXUXlHZno5L2JGNTgzOGZoTUxEdzNIbHloVzgrZWFiRW5aR1JLODdoVUtCdW5YclN0MUdsaktaVExEYjdhS2ZOcHROQ0lrU0JtQTJtODFwTkVKY1hGeWFiM1V5bTgxQ2lPVks0bk1tRExnUzl1RFl6MkF3d0dxMUNpT0FIT0ZkWEZ5YzhIQUVlOUhSMFVMZ0Z4Y1hKN3hlQjdsY0xocXQ1T0hoSWR4NnFORm9vTlBwWUxGWThPelpNeGlOUnBRdlh4NXZ2UEdHcUg5ZlgxLzQrdnFpUklrU2FYcGZjaUs5WG8rWW1QUXY5NTc0bHF6cjErN2dmNzljZDZxZlBINEJtOVlmUWVPbXRkR3FUWDJoZnZuU0xaak5WdFI5dTNLcXJxZldxUEcveTkvZ3pwMkg2TmJoWXdUTkg0cXk1Zis3SmQ1dXQ4TnV0d3VCMGVEaEhmSGtjUVFBWVBabjY5TDFHcE15WVVvdjlPemR3cW4rVnJVUDBXOUFXNHdjMDFWVXYzRTlETDI2ZnByaDZ4cU5SbUVsUHlMS1dSZ1lFZEZyb1duVHBxTEFDQUMrLy81N0JrWkVSRmtzNGUxZHJ4TzczUTZyMVFxcjFTb0twMlF5R2VSeWVZWnV1ZE5vTkxoeDR3Ynk1Y3Zucm5henJZd0dScWxWcEVqOENLYjc5NTRJdGFqSWFBUjJuNEdIOTUvaTl6ODNvVmp4LzVhS2ozZ2VoZXZYN3JnOGw0ZW5EajQrbmpoMzlpcTZkdndZUDU1YkNVK3YrQkUzSmxOOGtLbisvOG0zKy9iL2IwSnVkd2RHdnI1NVVhR1M2MUF4Yno1dnAyM1JNWEZ1dWE3SlpNb1d0MHNTVWRveE1DS2kxMEt4WXNWUXVYSmwzTGh4UTZpZFBuMGFRNFlNNFQzdFJFU1U2UnlUZldmV3hOVHB2VVVycDhtc3dPaTc3U2Z3eDlWL2NPWHliVnkrZEF1LzM5Z0ltVXlHdi82NkR5RCt0ckhBN2pOdzUrK0htQjg4UWhRV0FjRFdUVWRGUzljblZyeEVJYXorZWdxNmZqQU5nejZhaTgwN1pnRUFMT2I0d01neHdpZ3ovZmJyRFd6ODFubFZOQUM0ZHZVZnAyMzM3ajUyeTNVdEZrdTZ3MUFpa2hZREl5SjZiVFJ2M2x3VUdKbk5aaHc5ZWhTZE9uV1NzQ3NpSWlKS0xaMU9sNkY1Y1BidU9vMC9iOXpGelQvdjRzYTFPN2o1NXowQVFKK2U4UUZPc2VJRlVhZHVaYWpVS3BRcVV3Ui9YUGtiVnFzTkEvc0c0Y1N4M3pCa1JFY01HK1c4MGxpSHpuNFlObEw4ZWFMWit5TkZ6MXUzYllCQnd6cGd6WXJkV0JXeUMwTkdkSVRSR0Q5UFdGWUVSanUySHNlT3JjZGRidnYrOEhsOGYvaDhwbHpYYXJWbXEvbTFpQ2oxR0JnUjBXdWpjZVBHV0xObWpUQXZCUURzMzc4ZkhUdDI1QWNaSWlLaUhFQ3YxMmNvTUpveGZTMyt1dmt2QUtCa3FjTElsOThiang4OXg1NURDMUN6Vm5rVThNMGo3RnVuYm1VYzJuOFdnZDFuWU4vdTB3anMyd3J6ZzBlNFBHK1JvZ1ZRLzkzcUtWNS9kdEFnSERsNERodENEMlBnMEE5Z01NVFAxNlhWcG55THBzVmlkYm5LV21yTld6VENhYTRtSUg2RnVIR1RlbUpXMENCUi9lS0ZtMmhVYjNDNnIrZVFlSko4SXNvNU9EYVFpRjRiT3AwT3pabzFFOVVlUFhxRUN4Y3VTTlFSRVJFUnBVVkdiMG1idDJnRUR2d1FqQWZQRHVEYTdhMW8wZW9kQUlCLzg3cWlzQWdBM20zNEptSmlETmkzK3pRR0QrK0FGV3NuUVM2WHcyYXpwVHNFOGZEVVlkZitlVGgySmdRS2hSeHhzZkVUcXV0MHlRZEc5KzQrUWRQM2hpTW1PdTN6Q3VrOXRMZ1p0a00wUDFKcVZLOVJGamZEZHFDUlg4WlhGMk5vUkpRemNZUVJFYjFXMnJadGkzMzc5b2xxQnc0Y1FKMDZkU1RxaUlpSWlGSXJvN2VrTlc5WkwxWDcvWHoyS3ViTldROEFhT1JYQzR1V2pCYTIzZnJ6SGpxMm00eGxxeWFnYWJPMHIzSllxVW9wNGZjWUlUQlNKN24vRDBkK3dZQStjMkEwbVBENDBYUFJLbXNwOFZUNnBXcS80UG1iRVR4L2M3TDduRGk3QW0vWHE1THFhenZJWkxJMHIyeElSTmtEQXlNaWVxMlVMRmtTTldyVXdKVXJWNFRhK2ZQbkVSNGVqb0lGQ3laekpCRVJFVWxOcTlXS2JpMTNONHZGaWlXTHRtSDJaK3RRd0RjUDNxNVhCZWZQL1lFNy96eEU2VEpGQVFDM2J6L0F2YnRQWURaYk0zeTlxTWhvQUlEZVF5ZXFPK1kyT3JEdkozeTlkai9lckZrZW9adW1weWtzQW9ERnk4ZWx1TStZNGNId2IxNFhiZHMzVEhhLzBxV0xwT25hRGpLWmpDT01pSElvQmtaRTlOcHAxNjZkS0RDeTIrMDRkT2dRK3ZidEsxMVRSRVJFbENLMVdnMnoyWndwNS83cDlPOFlPK0pMM0xnZWhzWk5hK1ByRFovZzZkTklOS2c5QUVNSHpNUCs3eGRCcFZMaWp5dC9Bd0RlcWwxUk9IYkYwcDFZc1hSbm1xOTU2Y0pOQUVDKy9PSVZXMDhlajc5ZC9zbmpDQXdZSElCNXdTTmRUb3h0TkpvUi91UUZGQXJYTTQwTUdCeVFZZzlqaGdlalJzM3lxZG8zdlJnWVVXNW50VnFoVUtSL2pySHNpb0VSRWIxMkdqUm9nTHg1OCtMRml4ZEM3ZkRodytqZHUzZW1MWGRNUkVSRUdaZlIwU292SWw3aS9NL1hrQysvTitSeU9YNzczdzE0ZUdnQkFPZlAvWUVuVHlJUXNub2krbnpVR2pLWkRMNEY4MkxxOUw2WS9kazZkTy80Q1Q2Zk53UkhEdjZNTXVYZVFNRkNlWVh6dnRPZ0dscTFhU0M2MW1jZnJ4RTlYN0pvRys3ZkQwZVpNa1dSSjY4WEh0eC9pdUFGbTZGV3ExQ25ibVhSdnZmQ0hrR2hrR1BacWduNHNGOXJvYjUzMTJsc1duOEVYdDRlMEdoVXVIenhGcUlpbzFIanpYTHBmazh5bTBLaGdOV2E4ZEZZMmMyeVpjdHc3dHc1Vkt4WUVVV0xGb1ZlcjRkT3A0TmFyWVpLNVJ6dTJlMTJHSTFHQVBFcjlkcHNOcGhNSmxpdFZwaE1KcGhNSnBqTlp1RmhOQnBoTnB1RnV1T254V0p4MnRkdXQ4TmtNZ25YTXBsTVRyY0IybXkyZElldE1wa01hclh6YlpOSjFZSDQvKzZ1UGxmTFpESm9OSzduN0ZLcFZKREwwemZOc3F2WGJMRllZTEZZVW4wT3VWd3V2QjYxV2kwOGR6dzBHbzN3VUNxVk1KbE1lUG55SlNJaUl2RDgrWE1jT0hBZ1hiMW5aL3lYRVJHOWRwUktKVnEzYm8xTm16WUp0Y2pJU1B6MDAwL3c4L09UcmpFaUlpSktsdDF1ejlES3BtcU5HdDA2ZkN3S25mb1BpaDlaTTM1eVR3d1lISUE4ZWIxRXgweitPQkJSVWRGWUdyeE5XSHArOWhmaTFjUGVxbE1KNHlmM0ZOVVNCMFp4Y1Vhc1hQYWRxS2JUYWJCd3lTaFIrQVFBZzRaMVFCUC9PaWhYb2Jpb3J2ZlE0dENCYzhKemhVS082alhLSW1UTnhCUmZ1MVNVU21XdURJd1dMVnFFUm8wYVljK2VQYmg3OXk2aW82UFRGRTRrcGxLcG9GQW9vTkZvb0ZLcG9GS3BSR0dGU3FXQ1Vxa1V0aXNVQ3FqVmFpR0EwZWwwVUNxVm9sRXVpWjluVk9KZ0tqRlhvVlRpME1adXQ4TmdNTUJxdGJwOHZ6SVNiQUZKdjJaWGRWYzlSRVZGd1c2M0MzMGJqVWJocCtPUjhCaFBUMC9relpzMzE2NjR6TUNJaUY1THJWdTN4cFl0VzBRZkdBOGNPTURBaUlpSUtCdXoyV3daK2dld2g0Y1d1dy9Pdzh1b0dOaHNOaFFwV2dEMTM2ME9JSDdrUStLd3lDRm8vbEIwN3RZRXgzLzRGYVZLRjBIbmJrMkViYnNQemtmSmtvV2Rqcm55NXliNDVQRVVuZzhmMVFudE96WkNiS3dCWnJNRktwVVNGU3VXZ0tlWDN1VTFFNGRGQU5Dc3hkdUl0cHhLeTB0TzBiaEpQZEh3L1pwdVBXZENTcVV5MDI0amxKS3ZyeS9XcjE4dmRSdVVUWFRxMUVucUZqSUZBeU1pZWkwVktGQUE5ZXZYeDltelo0WGExYXRYRVJZV2hsS2xTa25YR0JFUkVTWEphclc2dk4wbkxkS3pzaGtRUDJkUndubUxISnExZU52bC9tWEt2U0Y2N3VYdGdjcFZQTkoxN2N3MEsyaFFwcDVmclZZbk95b2xwMUtwVklpTmpZVmU3enJ3bzllSDBXak1sYVBvQUNCOU53Z1NFZVVDN2RxMWM2cmx4bnVQaVlpSWNvdmNPckZzYnFiUmFISmxZRlNrU0JFOGVQQkE2allvRzdoLy96NktGRW5mS29MWkhRTWpJbnB0MWF4WkU4V0tpWmVuUFhic1dLWXUxMHRFUkVUcHg5VzJjaDZOUmdPRHdTQjFHMjduNit1TEowK2VTTjBHWlFNUEh6NUUwYUpGcFc0alV6QXdJcUxYbGt3bVE1czJiVVMxdUxnNG5EaHhRcUtPaUlpSUtEbHl1ZHhwSlNUSzNqUWFqYkE2V0c2U0wxOCtSRVJFU04wR1pRTlBuejVGdm56NXBHNGpVekF3SXFMWFd2UG16WjJXOXR5L2Z6OC9qQklSRVdWREtwVXFWOTdlbEp2bDFzREl4OGNIVVZGUlVyZEIyY0R6NTgvaDQrTWpkUnVaZ29FUkViM1dQRDA5blZaR3UzUG5EcTVkdXlaTlEwUkVSSlFrblU2SDJOaFlxZHVnTk1pdGdaR25weWRldlhvbGRSdVVEWVNIaDNPRUVSRlJic1hKcjRtSWlISUdIeDhmUkVaR1N0MEdwVUZ1WFNYTnc4T0RnUkVCaUErTTh1ZlBMM1VibVlLQkVSRzk5c3FYTDQrS0ZjWEw1SjQ1Y3dZdlhyeVFxQ01pSWlKeXBXREJncHhvT0lkUnFWU3dXQ3hTdCtGMmVyMGUwZEhSVXJkQjJjQ2pSNDlRc0dCQnFkdklGQXlNaUlqZ1BNcklZckZnNzk2OUVuVkRSRVJFcnBRc1dSSmhZV0ZTdDBGcFlMUFpJSlBKcEc3RDdUakNpQndlUFhxRVFvVUtTZDFHcGxCSzNRQVJVWGJRcUZFanJGNjlXdlNIZi8vKy9laldyUnQwT3AyRW5SRVJFWkZEbVRKbGNPUEdEWlF2WHg0Mm13MUEvTXBwYXJWYWVHZzBHdWgwT21nMEdxalZhaWdVQ3Noa01paVYvLzNUUjZGUVFLRlFwT3FhTXBrTUtwVXF5ZTBLaFFKeXVkeHBYNVZLSlhxdVZxdUY1NDVqNUhLNXFLL0V6MVBxeTlXK2lWOWJ3ajRjUDVWS0paUktKVlFxRlZRcWxmQytKWHovSE8raFhDNkhUQ2FEVENhRDNXNkgzVzZIeldhRHlXU0N3V0NBMFdpRTJXeUdYQzVIM3J4NTRlSGhJZXJIWXJFaysvN2xWRjVlWGd5TUNBQVFIUjBOdlY0dmRSdVpnb0VSRVJIaUoyUnMyN1l0dG16Wkl0U2lvNk54Nk5BaGRPclVTY0xPaUlpSXlFR2xVdUgwNmRPSWlJZ1FScTJZeldhWVRDWVlqVVlZREFiaFlUUWFZVEtaWUxGWVlMVmFoWDBUcm9TYStMbmRibmU2ZmNwdXQ4TnNOb3RxQ1k4em04M0NNWTY2MVdxRjFXcUZ4V0tCeldhRDJXd1dhbWF6V2RqUHNkMW1zd2s5Mm15MlZOM0NsZFIrVnF0VkNOTVM5cFN3bDRUWFRMeC9RZ3FGQWxxdFZnaTNITmMwbVV4Q3Z3bko1WEtVS0ZFQ3UzZnZSczJhTlFGQUNNaWs1dTRWY0wyOXZUbWZGZ0ZBa3YvM2t4c3dNQ0lpK244ZmZQQUJkdTdjS2ZwUXVHdlhMclJ2M3o3VjMvWVJFUkZSNXFwZXZiclVMZVI0amxGQ0NZTXRvOUVvQ3QzaTR1S0VSOEp3U0sxV1E2dlZRcXZWaWtaeTJXdzJ2SHo1RXQ3ZTNpaFpzcVN3ZjJCZ0lMUmFyUlF2VXpTeTZmSGp4MjQ5dDdlM042S2lvdHg2VHNwNW9xS2lrQ2RQSHFuYnlEVDhGeEFSMGYvTGt5Y1BtamR2am9NSER3cTFaOCtlNGVUSmsyaldySm1FblJFUkVSRzVqMHdtYzdwMXpjdkxLMU91VmJ4NDhVdzViMnA0ZUhqZzZkT25BSURyMTYrNzlkeGVYbDU0K2ZLbFc4KzVldmx1aElkSDRPUFArZ20zT1NaVW9XUm45TzNmRnRNKzdadnFjOGJGR1JFYlkwRCtBajVDeldBd0lTWTZUbFJMclFsamxzSmlzZUtMQmNPZzAya0FBRit0M29ldG0zN0FzZE1oVHZ0YnJUWW9GT0xYRXY3a0JRb1d5cHZtYTZmazRZTm5lUGp3S2VyVXJaemtQdGYrK0FjRkN1UkJvY0w1M0hMTlI0OGVvWERod200NVYzYkVTYStKaUJMbzBxV0wwOFNNMjdkdmQvc3daaUlpSWlMS1hBbFhyanA4K0RDdVhMbml0bk83ZXc2amUzZWY0Tk9QMStER3RUQ1hZUkVRSDRoRVJxWnRaYmFsd2R0UnNuQjdVVzNQZHoraVZKRVBjUG5TclRTZDYvdkQ1N0Y2K1c0OERYOGhoRVh4dlQvRytYTi9pUGI5NWZ3MXRQWWZpd2xqbG9ycTUzNjZnbXJsZTJERjBwMml1c1ZpVGRQRDFXZnpJZjNub28zL1dQeDQ4cUxML21OaURPamU4UlBVcjkwZnIxN0dwT20xSitYeDQ4ZTVkc0pyZ0lFUkVaRklrU0pGMExCaFExSHQzcjE3K04vLy9pZFJSMFJFUkVTVUhna1hMckZhcldqV3JCbTJiZHZtY3Y2bHROSnF0VEFZREJrK0R3Q1l6UmIwN1RrVDN0NGVDRms5MFMzblRNNnVIU2RSclhvWjFLeFZJZFhIM0xnZWhyNjlacU5TNVpKWTlkVmtsL3RZclRZY09uQU9yZjNIb3VsN3czSHI1ajBVTDE1UUZPN1VlTE1jYXI1VkFaUEdoV0R1NSt1RmVoNXQwelE5NWdkdGRMcisydEJwS0ZRa1B6b0hUSFVaR24weVpSWEM3anpDNHBDeDhQTDJjTnFlSHVIaDRhSmdNcmZoTFdsRVJJbDA3ZG9WcDArZkZ0VzJiOStPZXZYcVNkUVJFUkVSRVdWVWVIZzR1bmZ2RHExV2k4cVZLOFBiMnp0RDV6T1pURzdwYS9Td1lGeSs5QmNPbjFpTWZQbmplL0pVK3JuY2Q4WFNuVTZqYzRhTjZvejV3U01BQUYrdjNZK1Z5NzdEcjFkQ1hSNS8vOTl3ZkgvNFBGWW1FZnE0Y3YzYUhiUnJNUjZ2WHNaZ3c5YmxUbUZMZEhRY0FLQksyVzU0Y1A4cGFyeFpEaXZXVGtMM1h2RlRPcGpORnFqVjhmTkplWHJwc2VmUWZIUnFOd1dmei9nYWNya01rNllGWXM2OG9TNnYvZVhDTFhqMk5OSnBlLzMzNHVjeXMxaXMyTHJwcUZEdjJyMHA1bjYrSHBzMy9JQi83NFVMOWNlUG5tUHR5ajE0cDBFMXZId1ppNDNmSGdFQU5QR3ZnNkp2RkVqMWU1RlllSGc0Q2hSSS8vSFpIUU1qSXFKRXlwY3ZqMXExYXVIU3BVdEM3WTgvL3NEMTY5ZFJwVW9WQ1RzaklpSWlvdlNvV3JVcXJsMjdCZ0F3R0F5aXozbnBsZEc1YSt4Mk82Wk1XSTcxM3h6Q3FuVlRVTytkcXNLMjBFMmZPdTNmdDljc05HOVpEejBEVzRqcTVTditOMC9VMC9CSTNMZ2VsdVExMTYzWkI2dlZoa0g5dnNDZ2ZsOGt1Vi9iZ0hleGRkY2NuUG54TW5wMS9SUVJ6K1BuYS9JdG1CZFJrZEU0L2VObG5EajJHNDRjL0JuLzNuc0NBUEJyVWh2OUJ3Zmc3WHIvZlY2K2RQRVdQbWc5RWR0MnpjRTdEYW9CQVBSNkxYYnNDVUpyLzdIdzhmRUVBSXdlMzgxbEg2RmZIOEN6cDVGSmJqY2FUQmpTZjY1VGZkUDZJOWkwL29oVC9meTVQMFMzeiswK09EOURnZEh6NTg5ejliOFBHQmdSRWJuUXRXdFhwdzhTMjdkdng0d1pNNlJwaUlpSWlJalNiY21TSmZqbm4zK3diTmt5WEwxNjFTM25WS2xVTUJnTTZWNEZidXJFRlZpK1pDZm16QnVLM24xYTR1S0ZtM2o4NkRsYXQyMkF6dDJhT08zZnQ5Y3NsS3RRM09XMjFJaDg4UXFyVit4R2pUZkxvZGVITFVYYnpwMjlncjI3VG1QeXg0SElsODhIcGNzV3hiRWZma1huZ0NrbytrWUJmRFN3SFJiTzNRUUEyTGZuRElZT21BZTFXb1VtL3JWUnVreFJuRDUxQ2F2V1RYYWFDL1QrditGNC9pd0tDcVZDVlBmMDB1UFltUkJoNUZGR3pWczBBc05IZDNhcWV5cjlNRzVTVDh3S0dpU3FYN3h3RTQzcURjN3dkYU9pb2pJOFVpMDdZMkJFUk9SQ3JWcTFVSzVjT2R5K2ZWdW8vZnp6ei9qMzMzOGxYZTJEaUlpSWlOSk9vVkJnNE1DQkdEaHdJQjQ4ZUlCNzkrN0JhRFJtNkp4anhveEJURXhNdWdPakp2NTFVS0pFSVF3YjFSazJtdzJqaGl4Q1RHd2NXclI2eDJsbE1YZFl0bmc3WGtiRklGOStiNmR3NWVYTEdPemRkUnJEUjNVUmJvdDdHUldEWmkzZVJzanFpVGo2L1gvemVmYm8zUnhlWG5vMGJWWUhYdDRlV1BERlJwdytkUWsvSFBrRnpWdldFMEtqNkZleDJMcnBCNmhVU2xTdVhOS3BIM2VGUlZLS2pvNkdwNmVuMUcxa0dnWkdSRVF1eUdReWRPblNCVjk4SVI2cXUyUEhEb3diTjA2aXJvaUlpSWdvbzk1NDR3Mjg4Y1liR1Q2UGw1Y1hZbU5qa1Q5Ly9uUWQzN3hsUFRSdkdUOUg1bGVyOXVMeXBWdllzSFVHZkRSSmp5QnlOWWNSQUp6K1pUWGVxbDB4eWVQdS94dU9wY0hib1ZRcWNEZnNzZFAySjA4aW9OTnBoTEFJQUx4OVBMQmpyL050YTBxbEFoOTBlbDk0M3FsTFkzeTVjQXM2dFp2aTh0ckRSM2VHcDVjZTlkL3FqNnRYL2hicS9RY0ZZTWtLOTN5dW5qdytCSlBIaDdqY0ZqeC9NNExuYjNiTGRSS0xqWTJGWHEvUGxITm5Cd3lNaUlpUzBMQmhRM3p6elRkNC9QaS9QNnJIang5SG56NTkwdjNCZ0lpSWlJaHlCNzFlajVpWWpDL1BmdWZ2aDVnK2RUWHF2bDBaSFRyNzRhdHZQMDd6T1VxWExwTHM5cFVoMzhGcXRXSENsRjZZTjJjRFhyMk1FVTFlL2VmMU1KUXRWeXpKNDdWYU5mTGw5NFpjTG5QYVZxYmNHN2g4ZlNOK09uMFpzYkgvamRwU3E1V29VS21Fc0JyYjRPRWQ4ZVJ4QkFCZzltZnIwdlQ2VWpKaFNpLzA3TjNDcWY1V3RRL1JiMEJiakJ6VFZWUy9jVDBNdmJvNnp4T1ZWa2FqRVJxTkpzUG55YTRZR0JFUkpVR2hVS0J6NTg0SUNmbnYyd3FMeFlMZHUzZGp3SUFCRW5aR1JFUkVSRkp6UjJCa01KandZWThaaUlreG9HMzdoZ0FnckM2V25IR2psdUI5djFwbzM3RlJxcTR6Ym1KUEZDaVFCMDJiMThYY3o5Zmo3RTlYMGJMMU93QUFtODJHU3hkdm9VT0NVVU9KbFNuM0J2WWNXb0E3ZHg3aHpwMUhMdmNwVmFhb1U4MFJGZ0ZBMy81dGhOL2RIUmo1K3VaRmhVb2xYRzdMbTgvYmFWdDBUSnhicm1zeW1hQlM1ZnhiNjVMQ3dJaUlLQm5ObXpmSGhnMGJFQlVWSmRRT0hEaUFIajE2d01QREk1a2ppWWlJaUNnM3kyaGdaTGZiTVhMSVFseTZlQ3ZOeDY1WnNSdEtwU0xWZ1ZIK0FqNFlPN0VIYkRZYkNoYktpd043endpQjBXKy8vb21ZNkRpODE2aG1rc2VuZDRMb2FNdXBkQjJYVnIvOWVnTWJ2M1ZlRlEwQXJsMzl4Mm5idmJ2T3QrV2xoOFZpZ1Z6dS92bW1zZ3NHUmtSRXlkQm9OR2pmdmozV3IxOHYxT0xpNG5EdzRFRjA3ZG8xbVNPSmlJaUlLRGZUNlhTSWpZMU45L0dmVEZtRkxSdC93TmlKUGZEbGdpMUNQYjlITXhpTjVoU1BUemlmMFZmZmZweXFrVWx5dVJ6dDJqZkU5cTNITVhmaGNIaDY2YkZ0ODFFb0ZISWhRRXBLbjQvYXVGeUp6SlhsUzNiaTI2OFBwbXBmZDlpeDlUaDJiRDN1Y3R2M2g4L2orOFBuTStXNlZxdlZhV1c0M0lTQkVSRlJDZ0lDQXJCOSszWVlEQWFodG12WExuVG8wQ0ZYRDBFbElpSWlvcVRwOWZvTUJVWnhjU1lFZEdpRW1YTUdpZ0tqVmV1bXdHcTFKWHZzZ0Q1ejROKzhMcnIzYWc0QWVLZEJ0VVRuTmlKazhRNHNYclRWNmRpQlE5dGozWnA5V0wxaUR3WU1Ec0RXVFVmUnFrMTlGUEROayt3MTh4ZndRWldxcFVXMW9GbWhXTDFpTis0KzN1dTBiMXBZTEZZb2xZbzBIWlBRdkVValhJWlpua28vakp2VUU3T0NCb25xRnkvY1RQZW9xWVJzdHVUL08rVjBESXlJaUZMZzVlV0ZWcTFhWWZmdTNVTHR4WXNYT0hic0dGcTFhaVZoWjBSRVJFUWtsWXpla2paaGNpL2tMK0RqZEV0VGwrNU5FZjdrQlFiMkRjS2MrVU5RclhwWnAyTUg5Sm1EQ3BWS09vMHFpdm4vdVhuZXJOUUxEeDg4Y3huY1ZLdGVGcTNhMU1mQ2VadHc2K1k5UkVWR1kvVDQ3dWw2RFpHUjBUREVHVlBlTVJuMzdqNUJZTGZQY09qWWwvRHcxS1hwV0wySEZqZkRkaUJQbnJRdGJWKzlSbG5jRE51UllraVdHcms1Tk1xOU45c1JFYmxSeDQ0ZG9WQ0l2L1hZdkhrenpPYVVod3NURVJFUlVlNlQwVnZTaXI1UkFCcU42OUhxQ29VY3QyN2VRK2VBcWNMS1lpbXgyV3pZcyt0SEFQRzNudTNZK3dXR2pYUjlDOW1DeGFOZ3RWaXhhZjBSQkh6UUVQWGZyWjZ1MS9ENDBYTVVLMUVvWGNjQ3dBOUhmc0Y3YncvRW56ZkM4UGpSOHpRZDY2bjBnNWVxTVNxVzZvSkNlVnJCVStubjlBQ0E0UG1ibmVwNWRmNm9XS29MOG5zMGc2ZlNELy83NVhxNitwZkpaTERiN2VrNk5pZmdDQ01pb2xRb1dMQWcvUHo4Y1B6NGYvZEdoNGVINC9EaHd3Z0lDSkN3TXlJaUlpS1NnbGFyUlZ5Y2UxYmJTaXgvQVI5czNqa2JUZDhianQ3L1AvcEdwVXIrbis5eXVSeGR1emZGMWQvL3h0Y2JQb0dIcHc1WEx0OTJ1VzkwZEN4MGVnMWlZdzJJaUhpSjU4K2kwbndiV2ZTcldKejU4VEppWXcwWU16d1kzWHMzeHp2MXE2VjRuR04rcGdQN2ZzTFhhL2ZqelpybEVicHBPc3FXTDVhbTZ5OWVQaTdGZmNZTUQ0Wi84N3JDQ25SSktWMjZTSnF1N1NDVHlYTDFDQ01HUmtSRXFkUzllM2VjT0hGQzlDM0M1czJiMGFKRkMyZzBHZ2s3SXlJaUlxS3NwbGFyTTNXMGVhMjNLbUJXMENCY3YzWUhOdHQvbnorVEN5ZysvcXdmckZaYnN2TUJIZGgzRm9QNkJRRUErZzhLd0xvMSsxRDN6YjRJbWo4TTNYcjZ1NXpFZWVPMm1hS2w2ZS84OHhDRCtuMkJWeTlqME82RGh0aXk4UWQ4dFhvZlNwY3BpaDY5bStPZEJ0V3djZHRNbDljL2Vmd0NBT0RKNHdnTUdCeUFlY0VqWFk2ME1ock5DSC95QWdxRjZ4dWpCZ3hPK1V2Yk1jT0RVYU5tK1ZUdG0xNE1qSWlJQ0NWS2xFQ1RKazFFbzR4ZXZIaUJmZnYyb1V1WExoSjJSa1JFUkVSWkxTdEdsNHdZMHdVeE1RYThlaGtEZUh0QXBWTGcwSUdmQVFCNnZmTVhsaktaTE1tdzZHVlVES1pOV29IUWRRZFJySGhCYk44VGhCcHZsc043amQ3RXFHSEJHTkJuRHI1Y3NBVVRwdlJDKzQ2Tm9GYi9GK0swQ1hnWHQyN2V3emRmSGNEaEErZnd3NUZmNE9tbHg4YnRzOUN5OVR1SWlZN0RycDJuOE8zWEJ4RTBLeFF5bVF4K1RkNkN4V0pGdXc4YWlnS2hlMkdQb0ZESXNXelZCSHpZcjdWUTM3dnJORGF0UHdJdmJ3OW9OQ3Bjdm5nTFVaSFJxUEZtT1hlOW5XNm5VQ2hndFZxbGJpUFRNREFpSWtxRHdNQkFuRHAxU3ZTSFlkdTJiV2pUcGczMGVyMkVuUkVSRVJGUlZyTGI3Vm15cFByVks3ZmgzM0NFcUtaUXlOR3lUZjFVbjJQM3psTVlPM0l4bmoyTlJLczI5Ykh5cThuQ2hNOWR1amRGdmZyVk1HbnNVaHpZZHhiOWVzOUdyYmNxNE5UUEs5Rzc2MmU0ZXVWdi9IdnZpYkJ5VytreVJURnBXaUFHRCtzZzNNYm00YWxEWU45V0NPemJDdGV2M2NHYWxYdXdkZE5SbkR4K0FSOE5iSWVsSzhjTHZRd2ExZ0ZOL091Z1hJWGlvaDcxSGxvY09uQk85QnFyMXlpTGtEVVQwL2FHWlNHbFVzbkFpSWlJNGhVcFVnUXRXN2JFd1lNSGhkcXJWNit3YTljdTlPN2RXOExPaUlpSWlDZ3IyV3cycDBWUjBxdHlsVklvNE90NkRxSHFOY3BoNnZRK3NObHNzTnNCblU0RC94WnZvOVpiRlZKOS9oS2xDa09qVVdGdDZEVDA2TjNjZVh2SlF0aTZhdzdPL1hRRjgrWnN3T1NQQTZGUUtOQ3FiUU1vbEFwMDdOSVlWYXFXeHR2MXFxQk11VGVTdlZhVnFxV3hPR1FzWmdjTndvYlF3MmpzWDhkcG44UmhFUUEwYS9FMm9pMm5VdjJhVW1QY3BKNW8rSDVOdDU0eklhVlNtYXNYd1pIWmMvT1Uza1JFbWVEWnMyZm8xNjhmVENhVFVOUHBkRmkvZmoyOHZiMGw3SXlJaUlpSUhQejgvUERqai9HcmhwMDhlUkorZm41dVBmLzgrZk9oVXFrd2R1eFl0NTQzczFnczFtVG5OcUswNjlHakIwYU9ISWtHRFJwSTNVcTZ5WklaSnVkNjlpZ2lJa3BTZ1FJRm5GWkdpNHVMdzQ0ZE95VHFpSWlJaUlpeW10VnFkZHZmVHQvd0FBQWdBRWxFUVZRSW82ekFzTWo5TkJxTjZFdmszSWFCRVJGUk9uVHQyaFU2blU1VTI3dDNMeUlpSWlUcWlJaUlpSWl5VW01ZUhZdFNSNlBSd0dBd1NOMUdwbUZnUkVTVURqNCtQdWpVcVpPb1pqUWFzV1hMRm9rNklpSWlJcUtzSkpmTHdSbGVYbThhalFaR28xSHFOaklOQXlNaW9uVHExS2tUdkx5OFJMVkRodzRoUER4Y29vNklpSWlJS0t1b1ZLcGNmVHNTcFl5QkVSRVJ1YVRYNjlHdFd6ZFJ6V0t4WU9QR2pSSjFSRVJFUkVSWlJhZlRJVFkyVnVvMlNFSU1qSWlJS0VrQkFRSElseStmcUhiMDZGSGN2Mzlmb282SWlJaUlLQ3Y0K1BnZ01qSlM2alpJUW1xMU9sZVBNbU5nUkVTVUFScU5CajE3OWhUVmJEWWJObXpZSUZGSFJFUkVSSlFWQ2hZc2lDZFBua2pkQmtsSXBWTEJZckZJM1VhbVlXQkVSSlJCclZxMVFxRkNoVVMxVTZkTzRjNmRPeEoxUkVSRVJFU1pyV1RKa2dnTEM1TzZEWktReldhRFRDYVR1bzFNbzVTNkFTS2luRTZwVkNJd01CQUxGeTRVMWIvOTlsdk1tREZEbXFhSWlJaUlLRk9WS1ZNR04yN2NRUG55NVdHejJZUzZVcW1FVXFtRVdxMkdTcVdDV3EyR1JxT0JXcTBXYWdxRkFrRDhDSldFRkFxRnNDMHRWQ3BWaXNGRjRtczVqcEhKWk1JMnBWSUptVXdHcFZJSnVWd3U5S05RS0NDWHk0VjlITDhERUIyZjFwNWRjWFUrUjYrT1B1UnlPWlJLSlJRS2hlajlWaWdVd251dVVxbUU5MTJqMFVDbjB3bTlPMTYzWTVVN3U5ME9tODBHaThVQ285RUlrOGtFazhrRXM5a01wVklKYjI5dmVIbDVPYjNIRm9zbFhhODlwMkJnUkVUa0JrMmJOc1gyN2R0eDc5NDlvZmJ6enovanp6Ly9SS1ZLbFNUc2pJaUlpSWd5ZzBxbHd1blRweEVSRVNFRUNWYXJGVmFyVlFnY0hPRkR3cDhXaXdWV3ExVzRsY2tSVkNUa3FnWUFaclBaWlM5bXMxa0lQNUtxeGNYRkNjR1d4V0lSZm5mc1o3RllZTGZiaGVkbXMxbDRQWTVhd3I2c1Zxc29LSFBWUTNLU212dkgwWXVyMStLNHZzMW1FNjV2dDl1RjM2MVdhN0k5S0pWS2FEUWFJUXh6N0creFdJU0hLektaREQ0K1BnZ01ETVRTcFV1RmVzTHdMemRpWUVSRTVBWnl1Ung5K3ZUQjdObXpSZlhRMEZETW5UdFhvcTZJaUlpSUtETlZyMTVkNmhaZWE0NFFLV0dBWkRhYllUYWJSYUdkd1dBUS9Vd1lETW5sY3RGSU1NZkRNVXJKYXJYaTFhdFhVQ2dVS0YyNnRPajZnWUdCMEdxMVdmMnlzd3dESXlJaU4zbjMzWGRScmx3NTNMNTlXNmhkdW5RSnYvNzZLK3JXclN0aFowUkVSRVJFdVkvak5qWEhyV2haclhqeDRsbCt6YXpFU2ErSmlOeEVKcE9oWDc5K1R2VTFhOWJrNnRVVGlJaUlpSWdvOTJGZ1JFVGtSclZyMTNZYW1uenYzajBjT25SSW9vNklpSWlJaUlqU2pvRVJFWkVieVdReURCNDgyR2tGaFEwYk5pQTZPbHFpcm9pSWlJaUlpTktHZ1JFUmtadVZMMThlelpvMUU5VmV2bnlKelpzM1M5UVJFUkVSRVJGUjJqQXdJaUxLQkgzNzluVmFNV0h2M3IxNDhPQ0JSQjBSRVJFUkVSR2xIZ01qSXFKTWtEOS9mblRyMWsxVXMxZ3MrT3FycnlUcWlJaUlpSWlJS1BVWUdCRVJaWkpPblRyQjE5ZFhWRHQzN2h4Ky8vMTNpVG9pSWlJaUlpSktIUVpHUkVTWlJLUFJvSC8vL2s3MTFhdFh3MmF6U2RBUkVSRVJFUkZSNmpBd0lpTEtSSDUrZnFoY3ViS285dmZmZitQZ3dZTVNkVVJFUkVSRVJKUXlCa1pFUkpsSUpwTmg4T0RCVHZYUTBGQkVSa1pLMEJFUkVSRVJFVkhLR0JnUkVXV3l5cFVybzJuVHBxSmFkSFEwMXExYkoxRkhSRVJFUkVSRXlXTmdSRVNVQlFZTUdBQzlYaStxL2ZEREQ3aDI3WnBFSFJFUkVSRVJFU1dOZ1JFUlVSYklseThmUHZ6d1E2ZjZzbVhMWUxWYUplaUlpSWlJaUlnb2FReU1pSWl5U0VCQUFFcVhMaTJxM2JsekIvdjI3Wk9vSXlJaUlpSWlJdGNZR0JFUlpSR0ZRb0dSSTBjNjFkZXZYNCtJaUFnSk9pSWlJaUlpSW5LTmdSRVJVUmFxV3JVcW1qZHZMcXJGeHNaaTdkcTFFblZFUkVSRVJFVGtqSUVSRVZFVzY5Ky9Qenc5UFVXMUV5ZE80UGZmZjVlb0l5SWlJaUlpU3EvY09pZXBVdW9HaUloZU4zbnk1RUhmdm4wUkVoSWlxaTlac2dRclY2NkVScU9ScURNaUlpSWlTbzFseTViaDNMbHpxRml4SW9vV0xRcTlYZytkVGdlMVdnMlZTdVcwdjkxdWg5Rm9CQUNZeldiWWJEYVlUQ1pZclZhWVRDYVlUQ2FZeldiaFlUUWFZVGFiaGJyanA4VmljZHJYYnJmRFpESUoxektaVExEYjdhTHIyMncybU0zbWRMMVdtVXdHdFZxZDZqb1FQeFdEVXVrY044aGtzaVEvNjZwVUtzamw2UnZUNHVvMVd5d1dXQ3lXVko5RExwY0xyMGV0Vmd2UEhRK05SaU04bEVvbFRDWVRYcjU4aVlpSUNEeC8vaHdIRGh4SVYrL1pHUU1qSWlJSnRHblRCa2VPSE1IdDI3ZUYyb01IRDdCNTgyYjA2OWRQd3M2SWlJaUlLQ1dMRmkxQ28wYU5zR2ZQSHR5OWV4ZlIwZEZwQ2ljU1U2bFVVQ2dVMEdnMFVLbFVVS2xVb3JCQ3BWSkJxVlFLMnhVS0JkUnF0UkRBNkhRNktKVktLQlFLNFp5Sm4yZFU0bUFxTVZlaFZPTFF4bTYzdzJBd3dHcTF1bnkvTWhKc0FVbS9abGQxVnoxRVJVWEJicmNMZlJ1TlJ1R240NUh3R0U5UFQrVE5teGN5bVN6ZFBXZG5ESXlJaUNRZ2w4c3hhdFFvakI0OVd2UnR5UGJ0Mi9IKysrK2pUSmt5RW5aSFJFUkVSTW54OWZYRit2WHJwVzZEc29sT25UcEozVUttNEJ4R1JFUVNxVml4SWo3NDRBTlJ6V2F6NGNzdnY0VE5acE9vS3lJaUlpSktpVXFsUW14c3JOUnRVRFpnTkJwejdSeEdESXlJaUNUVXAwOGZGQ3hZVUZTN2Rlc1c5dXpaSTFGSFJFUkVSSlNTSWtXSzRNR0RCMUszUWRuQS9mdjNVYVJJRWFuYnlCUU1qSWlJSktUVDZUQjY5R2luZW1ob0tCNC9maXhCUjBSRVJFU1VFbDlmWHp4NThrVHFOaWdiZVBqd0lZb1dMU3AxRzVtQ2dSRVJrY1RxMUttRHBrMmJpbXBHb3hGTGx5NTFXdTJCaUlpSWlLU1hMMTgrUkVSRVNOMEdaUU5Qbno1RnZuejVwRzRqVXpBd0lpTEtCZ1lQSGd3Zkh4OVI3Y0tGQ3poeDRvUkVIUkVSRVJGUlVueDhmQkFWRlNWMUc1UU5QSC8rM09semZHN0J3SWlJS0J2dzhmSEIwS0ZEbmVvclY2N0VpeGN2Sk9pSWlJaUlpSkxpNmVtSlY2OWVTZDBHWlFQaDRlRWNZVVJFUkpuTHo4OFBkZXZXRmRWZXZYcUZ4WXNYODlZMElpSWlvbXpFdzhPRGdSRUJpQStNOHVmUEwzVWJtWUtCRVJGUk5pR1R5VEJxMUNob3RWcFIvZno1OHpoNjlLaEVYUkVSRVJGUllucTlIdEhSMFZLM1FkbkFvMGVQbkZZOXppMFlHQkVSWlNNRkN4YkVnQUVEbk9vclY2NUVlSGk0QkIwUkVSRVJVV0ljWVVRT2p4NDlRcUZDaGFSdUkxTXdNQ0lpeW1iYXRtMkxXclZxaVdxeHNiRll0R2dSYjAwaklpSWl5Z2E4dkx3WUdCRUFJRG82R25xOVh1bzJNZ1VESXlLaWJFWW1rMkg4K1BGT2YzZ3VYNzZNL2Z2M1M5UVZFUkVSVWM2aTBXaUUzOTBkN25oN2V5TXlNdEt0NTZTY3lXYXpTZDFDcG1GZ1JFU1VEZm42K21MWXNHRk85YSsrK2dvUEhqeVFvQ01pSWlLaW5LVjQ4ZUxDNzMvODhZZGJ6KzN0N1kyb3FDaTNucE55bnFpb0tPVEprMGZxTmpJTkF5TWlvbXpLMzk4ZjlldlhGOVdNUmlNV0xGaVFxNy9KSUNJaUluS0hWcTFhQ2I5djJiSUZaclBaYmVmMjh2TEN5NWN2M1hZK0FGaTlmRGRtZjdZdXljOTVGVXAyUnRDczBCVFA4K2poTTdmMjViRCttMFA0K2V4Vmw5dCt2L3dYQm44MEYrZCt1cExpZWNLZnZIQjNhd0NBaHcrZTRiZGZieVM3ejdVLy9zR1R4eEZ1dSthalI0OVF1SEJodDUwdnUxRkszUUFSRWJrbWs4a3dldlJvWEw5K1hmUU4xbzBiTjdCejUwNTA3ZHBWd3U2SWlJaUlzcmUyYmR1aVZLbFNDQXNMdzlXclZ6Rmh3Z1FzWExnUUtwVXF3K2QyOXh4RzkrNCt3YWNmcjBGVC96cVF5MTJQNjNqNDRCa2lJNU5mbVczZjd0UG8yMnMyVnEyYmpLNDkvQUVBTWRGeDJMLzNwelQxMDcxWE05SHoyRmdEeG8xY0RMOG1iMkhudnJsTyswOGFHNEt6WjM1SGJLd0JEZDZya2VSNXovMTBCUiswbm9RWm53L0FzRkdkaGJyRllrMVRmd3FGSERLWlRGUWIwbjh1ZnZuNUQyemZFNFQzRzcvbGRFeE1qQUhkTzM2Q21KZzQvSDVqSTd5OFBkSjBUVmNlUDM2Y2F5ZThCaGdZRVJGbGEzbno1c1hJa1NQeCtlZWZpK3JmZnZzdGF0YXNpUW9WS2tqVUdSRVJFVkgycHRGb0VCSVNnbmJ0MnNGdXQyUHAwcVU0ZWZJa3VuZnZqbXJWcXNIYjJ6dEQ1NCtOalhWTG4yYXpCWDE3em9TM3R3ZENWay9NMExuZWExUVRaY3E5Z1lGOWc2RFJxTkcrWXlNOGVSeUJBWDNtcE9rOGlRT2pFOGN1d0dBd29VdjNwazc3cmx1ekQyZlAvSTZ4RTN2Z3l3VmJzR3ZIU1hUczB0amxlV3U4V1E0MTM2cUFTZU5DOFBKbExLWjg4aUVBSUkvVytiekptVDZ6UHlaL0hDaXFyUTJkaG1aK0k5RTVZQ3AyN3Z2Q0tUVDZaTW9xaE4xNWhFM2JaN29sTEFLQThQQndGQ3hZMEMzbnlvNWtkaTY1UTBTVTdjMmRPeGNuVDU0VTFZb1dMWW9WSzFaQXA5TkoxQlVSRVJGUjlyZHk1VW9NSHo3Yzdhdk5GaTVjR0k4ZVBjcndlWVlObkkrdG00N2k4SW5GcVBkT1ZRQ0FwOUl2OWNlUDZvejV3U09FNTQ4ZVBvTmZnNkY0R2g2SkhYdUQ0TmVrTmg0L2V1NTBYTVZTWGRDN1QwdE1uOW5mYWRzYnhYeEZ6ejhLL0J5SERwekQzL2Qzd2NOREs5UXZYN3FGWm8xR29tT1h4bGo5OVJTTUdMd0FPN2VmeFBFeklhaGFyWXpMZm1OakRlalViZ3JPL0hnWm44N3FqMG5UQXJGazBUYVgrMzY1Y0F1ZVBZM0VuSGxEUmZYNjcxWEgyL1dxd0dLeFl1dW1vMEk5N001RHpQMThQWHA5MkJJTjM2OHAxQjgvZW80Wm42ekZPdzJxb1cvL3RrSzlpWDhkRkgyamdNdHJwMFpJU0FpVVNpV0dEQm1TN25OSVRaWjRxRmJDYlF5TWlJaXl2K2pvYUF3YU5BalBuNHYvMkRkcjFnd1RKa3lRcUNzaUlpS2luT0hnd1lNWU1XSUV3c0xDM0hiT2pBWkdkcnNkVXlZc3gvSWxPN0ZxM1JUMDd0TlMyTFp6Mndtbi9mdjJtb1htTGV1aFoyQUxVYjE4eGVKNHMyWjVVZTN5cFZ1WU1Ib3BRamQ5aW1MRkMyTGI1cVB3Yi80MjhoZndFZmJ4VlBwaDBMQU9DRjQ2V3FoOWYvZzhTcFVxZ29xVlN3cTFsMUV4S0Z1c0kzcjBibzZsSzhjTDliLy91bzhXVFVhalFJRThPSDRtQkI2ZU9zUkV4Nkc1M3lnOGZ2d2NCMzRJUnVVcXBWeSs5dWhYc1dqdFB4YTlQbXlKd2NNN0pQa2UxYW9haUw5dS9vdG95eW1YMjJPaTQxQW9UeXVYMjFKajk4SDVhTmJpN1hRZlAzUG1URlNwVWdWZHVuUko5em1rbGx4Z3hGdlNpSWh5QUU5UFQweWNPQkZUcDA0VmZUdDI5T2hSMUs1ZEc0MGJ1eDcyUzBSRVJFUkFtelp0NE8vdmo0TUhEK0x3NGNPNGQrOGVqRVpqaHM1NTkrNWRHQXdHYUxYYWxIZDJZZXJFRlZpK1pDZm16QnVLM24xYTR1S0ZtM2o4NkRsYXQyMkF6dDJhT08zZnQ5Y3NsS3RRM09XMnhHcldxb0JqcDBNQUFKRXZYbUg4NktWbzRsOEg2N2Q4bHVReHo1OUZZVUNmSVBqNGVPRHlqWTFRS2hVQWdPMWJqaUV1em9pMy8zLzBFd0JjK2YwMk9yYWRESmxNaGgxN2crRGhHVC9pM2NOVGg1Mzd2b0Ivb3hId2J6UUNhME9ub1hYYkJrN1g4dlRTNDlpWkVLalZHWjlQQ2dEbUxScUI0YU03TzlVOWxYNFlONmtuWmdVTkV0VXZYcmlKUnZVR1ovaTZVVkZSR2I2MU1UdGpZRVJFbEVQVXFsVUwzYnAxdzlhdFcwWDFKVXVXb0ZLbFNpaFNwSWhFblJFUkVSRmxmeHFOQmgwN2RrVEhqaDNkY3I3YXRXc2pKaVltM1lGUkUvODZLRkdpRUlhTjZneWJ6WVpSUXhZaEpqWU9MVnE5QTRYQ2ZRdWE1OG5yaGVrelBzTDQwVXZRcVV0anRPL1l5T1YrMHlhdHhJdUlsMWdiT2swSWk2eFdHNVl1M2k3YWIvT0c3ekYyeEpjbzRKc0hCMzRJUnZFUzRrbWZpeFF0Z09ObmxxTkRtMG5vK3NFMGRPL1ZESi9OSHVDMG43dkNJaWxGUjBmRDA5TlQ2all5amZ2K1YwaEVSSmt1TURBUWxTdFhGdFhpNHVMd3hSZGZ3R0t4U05RVkVSRVIwZXRIcjlkbmFPTHI1aTNyQ1N1RmZiVnFMeTVmdW9WUFovYUhqNllKUEpWK1RnOEFXTEYwcDh0dEZ5L2N4UElsNG0yelBsMG5YR3ZBa1Bhb1dMa2tKbzVkaXVoWHpqM3YyM01HbTlZZlFZL2V6ZEd5OVR0Q2ZjOTNwL0RQN1FmQzh4VkxkMkpRdnk5UXRWb1pIUDB4QktYTEZIWDUyZ29YeVk5anAwUFF0MzhiYk4xMEZHZlBYRUg5dC9xTCtoczlMRGpkNzExaWs4ZUhKUG1lQmMvZjdGUjN4K2dpSUg3aWM3MWU3NVp6WlVjY1lVUkVsSU1vbFVwTW1USUZRNGNPRlgxQXVYbnpKalpzMklCKy9mcEoyQjBSRVJIUjYwT3YxeU1tSmliRDU3bno5ME5NbjdvYWRkK3VqQTZkL2ZEVnR4K24rUnlsU3hlQlJxUEM0dVhqQUFCamhvdkRHSVZDamxsQmcvQlI0T2U0ZXVWdjFIKzN1bWo3MnBWN1VMSlVZZEY4Um1hekJiTm5mSU1TSlF2aDN0MG5BSUNQQmdYQWFEUmp4Smd1VUttVUxtLzUrblRhR2dUUDM0eG95eW1Fcko2STRhTzdvSEtWVWpBWVRIanlPQUlBTVB1emRYQ25DVk42b1dmdkZrNzF0NnA5aUg0RDJtTGttSzZpK28zclllalY5ZE1NWDlkb05FS2owV1Q0UE5rVkF5TWlvaHltY09IQ0dETm1ESUtDZ2tUMWJkdTJvVmF0V3FoWnMyWVNSeElSRVJHUnU3Z2pNRElZVFBpd3h3ekV4QmpRdG4xREFNNUwycnN5YnRRU3ZPOVhTM1I3V2Q1ODNzTEtaSWtESXdCbzArNWRYTHEyd2VXcVlEdjN6Y1cvZHgrTGxwdGZ1ZXc3M0w3MUw5YXQveGo5UDV3REFOQnExUmc3c1VlYVhxTmo0dXUrL2RzSU5YY0hScjYrZVZHaFVnbVgyL0xtODNiYUZoMFQ1NWJybWt3bXFGUTUvOWE2cERBd0lpTEtnZDUvLzMxY3ZIZ1JSNDRjRVdwMnV4M3o1czNEaWhVcmtEZHZYZ203SXlJaUlzcjlNaG9ZMmUxMmpCeXlFSmN1M2tyenNXdFc3SVpTcVVoeVBpS0hKNDhqY09iSHkwbHUvL3V2KzZJVjJTNWYra3Y0L2E5Yi95TGdnNGJ3YTFJNzJXc2t2Y1pXMXZudDF4dlkrTzBSbDl1dVhmM0hhZHU5dTQvZGNsMkx4UUs1UFBmTzlNUEFpSWdvaHhvNmRDaXVYYnVHZi8vOVY2aEZSRVFnS0NnSWMrZk9oVUtoa0xBN0lpSWlvdHhOcDlObGFBNmpUNmFzd3BhTlAyRHN4Qjc0Y3NFV29aN2ZveG1NUm5PS3g2OVl1aE1ybHU0RUFIejE3Y2N1UnlaZCtmMDIrdmFhbGVRNWpoLzlGY2VQL3VweTI3a0xYOEhYTjArU3g1cE04VDFxTk9vVWU4MXNPN1lleDQ2dHgxMXUrLzd3ZVh4LytIeW1YTmRxdFNLWlZlbHpQQVpHUkVRNWxGYXJ4YlJwMHpCcTFDaVl6Zjk5cUxoeTVRcENRMFBSdjM5L0Nic2pJaUlpeXQweU91bDFYSndKQVIwYVllYWNnYUxBYU5XNktiQmFiY2tlTzZEUEhQZzNyNHZ1dlpvREFONXBVTTNsZnU4MnJJRXJmMjV5dWExR3BWN28zcXNacGszdjYzSjdtWEp2QUlBdzcxQml6NTlGQVFEeTVNbjRLbUVXaTFWWW1TMDk1aTBhZ2VHak96dlZYYzJ4QkFBWEw5eDB5OFRYTmx2eS81MXlPZ1pHUkVRNVdKa3laVEI0OEdDRWhJU0k2dHUzYjBmbHlwWFJvRUVEaVRvaklpSWl5dDB5ZWt2YWhNbTlrTCtBajlNdFRWMjZOMFg0a3hjWTJEY0ljK1lQUWJYcVpaMk9IZEJuRGlwVUtwbmlmRWQ2dlZZSWZseng5dkZNZG50eWJsd1BBd0NVU21LbHROUzZkL2NKQXJ0OWhrUEh2b1NIcHk1Tngrbzl0TGdadGlQTm9WWDFHbVZ4TTJ3SENpUXpnaXExY25Ob3hNQ0lpQ2lIYTl1MkxhNWR1NGFUSjArSzZnc1dMTUR5NWN0UnRHakcvb2dURVJFUmtiT00zcExtYXZKcEI0VkNqbHMzNzZGendGVDgrUE1xRkNxY0w5M1hPZi96SHloVU1COUtsM1h2WjhKVEp5NENBR3JYcVpUdWMveHc1QmNNNkRNSFJvTUpqeDg5UjlueXhWSjlyS2ZTTDFYN0JjL2ZqT0Q1bTVQZDU4VFpGWGk3WHBWVVg5dEJKcFBCYnJlbitiaWNnb0VSRVZFT0o1UEpNR2JNR1B6enp6KzRlL2V1VUkrTmpjV3NXYk93Wk1tU1hMM2NKeEVSRVpFVXRGb3Q0dUxjczlwV1l2a0wrR0R6enRsbyt0NXc5UDcvMFRjcVZkcisrVzZ6MmJEZ2k0MllNL01iN05qN2hWc0RJNVBKakcyYmo2TFdXeFhTSEdZNTVtYzZzTzhuZkwxMlA5NnNXUjZobTZhbktTd0NnTVhMeDZXNHo1amh3ZkJ2WGxkWWdTNHBwVXNYU2RPMUhXUXlHVWNZRVJGUjlxYlZhdkhwcDU5aXhJZ1JvZzh1ZCs3Y3dkS2xTekZod29SY1BTRWZFUkVSVVZaVHE5V2llU1RkcmRaYkZUQXJhQkN1WDdzRG0rMi9VU3dwQlJSUmtkRUFnT1ZMZHNKb05HUHN4TzU0djNFdHQvYTJac1VlUExqL0ZKTS8vakROeDU0OGZnRkEvTnhJQXdZSFlGN3dTR2cwemt2VEc0MW1oRDk1QVlYQzlTcGtBd1lIcEhpdE1jT0RVYU5tK1ZUdG0xNE1qSWlJS05zclZxd1lKa3lZZ05telo0dnF4NDRkUTlXcVZkRzZkV3VKT2lNaUlpTEtmYkppZE1tSU1WMFFFMlBBcTVjeGdMY0hWQ29GRGgzNEdRQ2cxN3NlUWI0aDlEQUFJRTllTDN5OTRSTTBmTCttVzN1NmZPa1daazcvQ21YTEYwUHZQaTNUZlB5OXNFZFFLT1JZdG1vQ1B1ejMzK2ZUdmJ0T1k5UDZJL0R5OW9CR284TGxpN2NRRlJtTkdtK1djMmY3YnFWUUtHQzFXcVZ1STlNd01DSWl5a1hlZSs4OWRPclVDZDk5OTUyb3ZuejVjcFF0V3hZVksxYVVxRE1pSWlLaTNNVnV0MmZKQ082clYyN0R2K0VJVVUyaGtLTmxtL291OXcvbzBBaG56L3lPWmFzbXVHVlM1NFFzRmlzRzlnbUN4V0xGbW0rbVFxMTJIaG1Va2tIRE9xQ0pmeDJVcTFCY1ZOZDdhSEhvd0RuaHVVSWhSL1VhWlJHeVptS0crODRzU3FXU2dSRVJFZVVjL2Z2M3g2MWJ0M0QxNmxXaFpyRllNR1BHREN4YnRnd0ZDaVE5d1NJUkVSRVJwWTdOWm9OQ2tmNmw0Qk9xWEtVVUN2ajZ1TnhXdlVZNVRKM2VCemFiRFhZN29OTnA0Ti9pYmRSNnE0TEwvVXVVTElRdDMzMmU0aldueit5UDJuVlRuckRhMDFPSFNkTUNVZjNOc2xBcUZkaDdlQ0d1L0g0YjlkNnA2bkwvMW0wYm9GQ2g1T2MxU2h3V0FVQ3pGbThqMm5JcXhYN1NZdHlrbm00ZllaV1FVcW5NMU5zU3BTYXo1K1lwdlltSVhsTVJFUkVZTm13WVhyeDRJYXBYcUZBQkN4Y3U1Q1RZUkVSRVJCazBmLzU4cUZRcWpCMDdWdXBXU0NJOWV2VEF5SkVqMGFCQkE2bGJTVGRaTXNQa1hNOGVSVVJFT1ZxK2ZQbnd5U2VmUUM0WC83LzVXN2R1SVRnNE9GY3YvMGxFUkVTVUZheFdxOXRHR0ZIT3BORm9ZREtacEc0ajB6QXdJaUxLcGFwVnE0Ymh3NGM3MVUrZE9vV3RXN2RLMEJFUkVSRlI3cEdiVjhlaTFORm9OREFZREZLM2tXa1lHQkVSNVdKdDI3WkZ1M2J0bk9xaG9hRTRlL2FzQkIwUkVSRVI1UTV5dVp5anRsOXpHbzBHUnFOUjZqWXlEUU1qSXFKY2JzaVFJYWhaMDNteXYvbno1K09mZi82Um9DTWlJaUtpbkUrbFV1WHEyNUVvWlF5TWlJZ29SMU1xbGZqa2swOVFwRWdSVWQxZ01PQ3p6ejVEWkdTa1JKMFJFUkVSNVZ3Nm5RNnhzYkZTdDBFU1ltQkVSRVE1bnBlWEYyYk5tZ1c5WGkrcWg0ZUhZOWFzV2JsNk9WQWlJaUtpek9EajQ4TXYzbDV6YXJVNlY0OHlZMkJFUlBTYUtGR2lCS1pObTRiRUsyZGV1M1lOOCtmUDV6MzRSRVJFUkdsUXNHQkJQSG55Uk9vMlNFSXFsUW9XaTBYcU5qSU5BeU1pb3RkSTNicDFNV2pRSUtmNjZkT25zWGJ0V2drNklpSWlJc3FaU3BZc2liQ3dNS25iSUFuWmJEYW5MMk56RTZYVURSQVJVZGJxMEtFRHdzTEM4UDMzMzR2cTMzMzNIWHg5ZmRHaFF3ZUpPaU1pSWlMS09jcVVLWU1iTjI2Z2ZQbnlzTmxzUWwycFZFS3BWRUt0VmtPbFVrR3RWa09qMFVDdFZnczFoVUlCSUg2RVNrSUtoVUxZbGhZcWxTckY0Q0x4dFJ6SHlHUXlZWnRTcVlSTUpvTlNxWVJjTGhmNlVTZ1VrTXZsd2o2TzN3R0lqazlyejY2NE9wK2pWMGNmY3JrY1NxVVNDb1ZDOUg0ckZBcmhQVmVwVk1MN3J0Rm9vTlBwaE40ZHI5c3h3dDV1dDhObXM4RmlzY0JvTk1Ka01zRmtNc0ZzTmtPcFZNTGIyeHRlWGw1Tzc3SEZZa25YYTg4cEdCZ1JFYjFtWkRJWlJvMGFoZkR3Y0Z5NmRFbTBiZlhxMWZEMTljVjc3NzBuVVhkRVJFUkVPWU5LcGNMcDA2Y1JFUkVoQkFsV3F4VldxMVVJSEJ6aFE4S2ZGb3NGVnF0VnVKWEpFVlFrNUtvR0lNbDVKODFtczlQMEFvbHJjWEZ4UXJCbHNWaUUzeDM3V1N3VzJPMTI0Ym5aYkJaZWo2T1dzQytyMVNvS3lsejFrSnlrNXY1eDlPTHF0VGl1YjdQWmhPdmI3WGJoZDZ2Vm1td1BTcVVTR28xR0NNTWMrMXNzRnVIaGlrd21nNCtQRHdJREE3RjA2VktobmpEOHk0MWtkazVhUVVUMFdvcUppY0g0OGVOeDU4NGRVVjJsVW1IZXZIbW9XcldxUkowUkVSRVJFYVhNRVNJbERKRE1aalBNWnJNb3RETVlES0tmQ1lNaHVWd3VHZ25tZURoR0tWbXRWcng2OVFvS2hRS2xTNWVHVnFzVmp2MzMzMytoMVdyaDYrc3J4Y3QzQzFreVE5TVlHQkVSdmNhZVAzK08wYU5INCtuVHA2SzZwNmNuRmk5ZWpPTEZpMHZVR1JFUkVSRVJaYmJrQWlOT2VrMUU5QnJMbno4L2dvS0M0T25wS2FwSFIwZGoyclJwZVBIaWhVU2RFUkVSRVJHUmxCZ1lFUkc5NWtxVUtJRVpNMlpBcVJSUGF4Y2VIbzVQUHZrRXNiR3hFblZHUkVSRVJFUlNZV0JFUkVTb1hyMDZKaytlN0xUeXcrM2J0ekY5K25RWWpVYUpPaU1pSWlJaUlpa3dNQ0lpSWdCQW8wYU5NSGp3WUtmNkgzLzhnVm16WmlXNUtnY1JFUkVSRWVVK0RJeUlpRWpRb1VNSGRPclV5YW4rMjIrLzRZc3Z2b0RWYXBXZ0t5SWlJaUlpeW1vTWpJaUlTR1Rnd0lIdzkvZDNxcDg5ZXhiQndjSGc0cHBFUkVSRVJMa2ZBeU1pSWhLUnlXUVlOMjRjM252dlBhZHR4NDRkdy9MbHl4a2FFUkVSRVJIbGNneU1pSWpJaVVLaHdOU3BVMUczYmwybmJmdjM3OGMzMzN3alFWZEVSRVJFUkpSVkdCZ1JFWkZMU3FVUzA2ZFBSNDBhTlp5MmJkdTJEVnUyYkpHZ0t5SWlJaUlpeWdvTWpJaUlLRWthalFhelpzMUN4WW9WbmJhRmhvYml1KysrazZBcklpSWlJaUxLYkRJN0o2SWdJcUlVdkhyMUNoTW5Uc1NkTzNlY3R2WHYzeDlkdTNhVm9Dc2lJaUlpSXNvSW1Vd21TM0liQXlNaUlrcU5GeTllWU1LRUNiaC8vNzdUdGo1OStxQm56NTRTZEVWRVJFUkVST25Gd0lpSWlOemk2ZE9uR0RkdUhNTER3NTIyOWU3ZEc3MTc5MFl5ZjNPSWlJaUlpQ2diU1M0dzRoeEdSRVNVYXI2K3ZsaTRjQ0VLRnk3c3RHM2p4bzM0OXR0dndlOGhpSWlJaUloeVBvNHdJaUtpTkh2NjlDa21UWnFFaHc4Zk9tM3IyclVyUHZyb0k0NDBJaUlpSWlMSzVuaExHaEVSdWQyelo4OHdlZkprbDNNYWRlellFWU1HRFdKb1JFUkVSRVNValRFd0lpS2lUUEhpeFF0TW1qUUo5KzdkYzlvV0VCQ0FZY09HTVRRaUlpSWlJc3FtR0JnUkVWR21pWXlNeEpRcFUzRG56aDJuYlUyYk5zVzRjZU9nVkNvbDZJeUlpSWlJaUpMRHdJaUlpREpWVkZRVXBrNmRpci8vL3R0cFc1MDZkVEI5K25Sb3RWb0pPaU1pSWlJaW9xUXdNQ0lpb2t6MzZ0VXJUSjA2RlgvOTlaZlR0a3FWS21IMjdObnc5dmFXb0RNaUlpSWlJbklsdWNCSW5wV05FQkZSN3VYbDVZVzVjK2VpYXRXcVR0disvUE5QakJzM0R1SGg0UkowUmtSRVJFUkVhY1VSUmtSRTVGWkdveEZCUVVFNGYvNjgwN1lDQlFvZ0tDZ0lKVXVXbEtBeklpSWlJaUpLaUxla0VSRlJsckphclZpeVpBbSsvLzU3cDIyZW5wNllQWHMycWxTcElrRm5SRVJFUkVUa3dNQ0lpSWl5bk4xdVIyaG9LTFp1M2VxMFRhUFI0T09QUDBhOWV2VWs2SXlJaUlpSWlBQUdSa1JFSktIZHUzZGoxYXBWVG5XNVhJNmhRNGNpSUNCQWdxNklpSWlJaUlpQkVaa0V4emtBQUNBQVNVUkJWQkVSU2VyVXFWTllzR0FCTEJhTDA3YUFnQUFNR1RJRUNvVkNnczZJaUlpSWlGNWZESXlJaUVoeUZ5OWV4TXlaTTJFd0dKeTIxYWxUQjlPbVRZT0hoNGNFblJFUkVSRVJ2WjRZR0JFUlViWnc2OVl0VEo4K0haR1JrVTdiU3BZc2lWbXpacUZ3NGNJU2RFWkVSRVJFOVBwSkxqQ1NaMlVqUkVUMGVxdFFvUUtXTFZ1R1VxVktPVzI3ZS9jdVJvMGFoZXZYcjJkOVkwUkVSRVJFSk1JUlJrUkVsT1hpNHVJUUZCU0UvLzN2ZjA3YlZDb1Z4bzhmajhhTkcwdlFHUkVSRVJIUjY0TzNwQkVSVWJaanM5bXdkdTFhN05xMXkrWDJYcjE2SVRBd0VNbjhEU01pSWlJaW9neGdZRVJFUk5uVzRjT0hzV3paTWxpdFZxZHQ5ZXZYeDRRSkUrRHA2U2xCWjBSRTlIL3MzWGRZVStmYkIvRHZ5VTRJR3dRRUVSVkZCZmZldGRTOU9yUzJhdFZXYTdYVzFsRlhXM2UxYXAxMS9CelVWVnpWMWxYcnRtNnRXclhPU2wwSWlPd1Zzc2Y3QjI5T0NRbVFRRUlFN3M5MTVUS2M4NXpuM0FGVTh1VVpoQkJDS2pZS2pBZ2hoTHpTYnQyNmhYbno1a0VtazVtZEN3Z0l3S3haczFDalJnMG5WRVlJSVlRUVFrakZSWUVSSVlTUVYxNThmRHhtenB5SmhJUUVzM05Db1JCZmZQRUZJaU1qblZBWklZUVFRZ2doRlJNRlJvUVFRc3FGbkp3Y2ZQdnR0N2gxNjViRjg3MTc5OGJvMGFQQjUvUEx1REpDQ0NHRUVFSXFIZ3FNQ0NHRWxCczZuUTVidG16Qnp6Ly9iUEY4M2JwMThjMDMzOERYMTdlTUt5T0VFRUlJSWFSaW9jQ0lFRUpJdVhQcDBpVjgvLzMza012bFp1ZmMzZDB4ZmZwME5HblN4QW1WRVVJSUlZUVFVakZRWUVRSUlhUmNpbytQeDd4NTgvRHMyVE96Y3d6RFlOaXdZUmc0Y0NBNEhFN1pGMGNJSVlTUVNrT24wNEhMNVRxN0RFTHNqZ0lqUWdnaDVaWlNxY1RLbFN0eCt2UnBpK2NiTm15SXFWT253c2ZIcDR3ckk0UVFRcXkzYXRVcVhMcDBDV0ZoWVFnTURJU0xpd3ZFWWpGRUloRUt2bC9UYURUUTZYVFFhclhRNlhSUXFWUlFxOVhzSS8vSFNxWFM3SmhHbzJHUDZmVjZhRFFhQUdEN3pFK3RWc1BXdDRSQ29kQ3FZMXd1Rnp3ZXoreTRTQ1F5TzhibjgyMzZCWkRCWUlCYXJUWTVadnk4RllmRDRVQWdFSURENFlEUDUwTW9GSUxQNTBNa0VrRWtFa0VzRmtNb0ZFS2owU0FyS3d2cDZlbElTMHZEYjcvOVpuVjloSlFYRkJnUlFnZ3Axd3dHQXc0ZE9vVDE2OWViL2FBTEFGS3BGQk1tVEVENzl1MmRVQjBoaEJCU3ZKQ1FFSFRzMkJHM2I5L0cwNmRQSVpQSm9OZnJiZXFEeStXeUFZZFFLSVJBSURCNVh2REI0WERZSUNkL29NUGo4VW85V3NaUytHUlVNSVJTcTlWbXIxV2owWmdkSzZyUHdqQU1BNEZBVU95eGdqV3BWQ29ZREFhb1ZDbzJZRk1xbGV6RDJGWXFsY0xUMHhNTXcrRDI3ZHMyMVVaSWVVQ0JFU0dFa0FyaHdZTUgrUGJiYjVHYW1tcnhmTGR1M1RCbXpCaUl4ZUl5cm93UVFnZ3BXb3NXTFhEdDJqVm5sMEZLNkoxMzNzRXZ2L3ppN0RJSXNidWlBaU5hOUlFUVFraTVVYTllUGF4WnN3Yk5tald6ZVA3WXNXTVlPM1lzWW1KaXlyZ3lRZ2docEdoOFB0L2lSZzdrMWFkU3FheWE2a1pJUlVPQkVTR0VrSExGdzhNRDgrZlB4K2pSb3kydWk1Q1FrSUR4NDhkajkrN2ROZy8xSjRRUVFod2xJQ0FBQ1FrSnppNkRsRUI4ZkR3Q0FnS2NYUVloWlk0Q0kwSUlJZVVPd3pCNDY2MjNzSHIxYWxTdlh0M3N2RTZudzZaTm16QjE2bFNrcEtRNG9VSkNDQ0hFbEsrdkw1S1NrcHhkQmltQkZ5OWVvR3JWcXM0dWc1QXlSNEVSSVlTUWNxdEdqUnBZdFdvVit2WHJaL0g4N2R1M01XclVLQnc1Y3NUbUhXQUlJWVFRZS9MeThrSjZlcnF6eXlBbGtKS1NBaTh2TDJlWFFVaVpvOENJRUVKSXVTWVVDdkhwcDU5aTNyeDU4UER3TURzdmw4dXhZc1VLVEo4K25YNnpTd2doeEduYzNkMlJsWlhsN0RKSUNhU2xwY0hkM2QzWlpSQlM1aWd3SW9RUVVpRzBiTmtTNjlldlI4dVdMUzJldjNuekprYU5Hb1dEQncvU2FDTkNDQ0ZsVGlxVklpY254OWxsa0JKSVRrNm1FVWFrVXFMQWlCQkNTSVhoNGVHQnVYUG5ZdXpZc1JBSUJHYm5sVW9sMXF4Wmd5Ky8vQkx4OGZGT3FKQVFRa2hsNWVMaVFvRlJPWldjbkF4dmIyOW5sMEZJbWFQQWlCQkNTSVhDTUF6Njl1MkwvLzN2ZjRpSWlMRFk1dTdkdXhnelpnejI3TmxEMitRU1FnZ3BFeEtKQkRLWnpObGxrQkpJVEV4RWxTcFZuRjBHSVdXT0FpTkNDQ0VWVWxCUUVKWXNXWUt4WThkQ0pCS1puVmVyMVlpS2lzTDQ4ZVB4N05tenNpK1FFRUpJcFVJampNcXZ4TVJFK1BuNU9ic01Rc29jQlVhRUVFSXFMT05vbzQwYk42SlpzMllXMjhURXhPRFRUejlGVkZRVUZBcEZHVmRJQ0NHa3NuQjFkYVhBcUp5U3lXU1FTQ1RPTG9PUU1rZUJFU0dFa0FxdlNwVXFtRDkvUGlaTm1nU3BWR3AyWHFmVFljK2VQZmpvbzQvd3h4OS8wS0xZaEJCQzdNN056UTJabVpuT0xvT1VnRjZ2ZDNZSmhEZ0ZCVWFFRUVJcUJZWmgwTFZyVjJ6Y3VCRnQyclN4MkNZOVBSMExGeTdFNU1tVDhmVHAwekt1a0JCQ1NFWG01dWFHckt3c1o1ZEJiSlNWbFFVUER3OW5sMEdJVTFCZ1JBZ2hwRkx4OHZMQ3JGbXo4TlZYWDhIZDNkMWltenQzN21ETW1ERll1M1l0TFZCS0NDSEVMbHhkWFpHZG5lM3NNbXlTSzFOQXBkS1U2TnAxcTM5RnkwWWZJdWFmNTRXMm1UNTVMZHEzR0lYc3JOeVNsdWh3aVltSjhQZjNkM1laaERnRno5a0ZFRUlJSVdXTllSaDA2dFFKVFpvMHdkYXRXM0g0OEdHemFXZ0dnd0VIRGh6QW1UTm5NR0xFQ0hUdDJoVU13emlwWWtJSUllV2R2ZFl3V3Jwb0IyWjl2YUhVL2NpMFo0cHQ0K2ZSQTRPSGRzZjZUZE5NanMrZCtTT3UvWGtmQzVlT1JYaEVUYlByRXVKVE1IdEdGSHIyYm9zNmRZTXQ5djM0MzNpc1cvMHJobzNvQlRkM0Y1dnJWeWhVaUl0TnNxcHRRRlZ2dUxyWmZnOEFlUG55SlMxNFRTb3RDb3dJSVlSVVdtNXViaGczYmh4NjlPaUIxYXRYNDhHREIyWnRzckt5c0d6Wk1odytmQmlmZnZvcDZ0YXQ2NFJLQ1NHRWxIY2lrUWhLcGRKdS9hMVlNOUhrWTcxT2g3UzBiUGhXOFN6eXVsUEhyK0xRZ1F1bHVuZnZmdTF4OHRoVnRHMDJFaDkrM0FlejU0MkVoNmNyQUVDbjArUGo0UXNneTVIajU1MG44ZlBPazJiWG43MnlEbk8raVlKR28wWFV1Z09JV25mQXJFMkRoclhnNSsrRms4ZXZXYXpoeE5sVjZOSnBuRlgxUm0zOUd1OE43bUxESy94UGNuSXlxbFNwVXFKckNTbnZLREFpaEJCUzZZV0dobUw1OHVVNGVmSWtvcUtpTEM1Syt2RGhRM3p4eFJmbzBLRURoZzhmanFDZ0lDZFVTZ2docEN6OCsrKy8yTGx6SjI3ZnZvM1UxRlM3OU5tNGNXTzc5R00wOHBPK0poOS8vMTAwVnEvY2d3dC9ia0NOV2xVTHZTNHJVMllTR01ubFNzUS9UeTYwZlhhV3pHeGFtZFJGalBXYnArUFEvdk5Zdk9BbkNBUjhMRjcyR1FCZ3dtZkxjZm5pSGV3NThCM3UzbjZNL2IrY3hmck4weURnODlucjkvNThHcWRQWHNlQ3hXUGdXOFVUYzJaRUlXcnIxNmlTTCt3U2lnUjQ5dlFGM2h2Y0ZUS1pBdVBITHNOSEgvZEIyL1lOVFdvNWZYRXRXcmFxRHdCWXMzSXZwazVhelk2ZVNucVpqbHBCYnhmNjJxeVJuSndNSHgrZlV2VkJTSGxGZ1JFaGhCQ0N2R2xxWGJwMFFkdTJiZkhUVHovaHdJRURGbmRGT1gvK1BDNWV2SWdlUFhwZ3lKQWg4UEx5Y2tLMWhCQkNIQ0U3T3h0ZmZQRUZ0bTdkV3E1MnpMeDg4UTRXek4yQ0dyV3FRcVBSV2x3M3lNZlhBMTdlYm1iSC83cjJEM3BFamkrMDcwTUhMaFE2SXVudkI5RjRaMEJuVks4UkFBQ1lOK3RIYk5wNENDdFdUMENQWG0zZzUrK0ZSZk8zNGZ2dnRtUEw5aGs0ZGVJNnhvOWRocmtMUm1INGlGNFlOK0ZkcENSbll0YlhHekRwODVVNGNYYVZ5ZlMwNmlGNWF3ZWxwV1poL05obGFOazZuQjBwZFBuaUhlcy9RYVdRbHBhRyt2WHJsOG05Q0huVlVHQkVDQ0dFNU9QaTRvTFJvMGVqZS9mdVdMTm1EVzdmdm0zV1JxL1g0L0Rod3poNThpVGVlZWNkREJnd0FCS0p4QW5WRWtJSXNaZVVsQlJFUmtiaXpoM0hCUkZDb1JCS3BSSWlrY2h1ZlQ2S2ljT2dBVFBab0tocHhGQ0w3V2JPSFlFcFgzMWdkanc4b2liMkhQak80alVEK2szSGE2ODN4ZGd2QnBnYzM3djdOSGJ2T0FGM0R5bDhmUC9iUVd6UWtHN3c4ZkhBeU5IOUFBQk5tNFZoeFpxSnlNeklBY013YU5RNEZHbHAyZGkrN1JoK09iUVFBRkRGenhPYmZwcUI0MGYvaEZnaXRQbjF4OFcraEllN0ZBQ1FrcElCQUd4Z2xwWlcrbDNwc3JLeTRPWm1IclFSVWhsUVlFUUlJWVJZRUJJU2dzV0xGK1BjdVhQWXNHR0R4U2tKS3BVS08zYnN3RysvL1laQmd3YWhkKy9lNE9jYmNrOElJYVI4MEdxMWVQUE5OOW13aU1majRjTVBQMFRyMXEwUkVoSUNEcWYwbTB0N2VIaGd4SWdSeU0zTnRWdGc5UEJCTEhwM200VE1qQncwYmxJSFIwNHROMW5jK1hsc0V2cDBud1FBR1BaUkw0dDllSG03b1Vldk5vWGVJekNvaXRuNTgyZHZBUURjUGFRbXgydlZEc0xrZWtNd2VjSXFzMzZtZmJtR2ZYN3N5QlZJZWErWnRWbTJlQWY3M0pwRnVRRmcyS0M1WnNjS0M4MUtRaWFUUVNxVkZ0K1FrQXFJQWlOQ0NDR2tFTWJkMUZxM2JvMkRCdzlpMTY1ZGtNbGtadTJ5czdPeGJ0MDY3TnUzRDhPR0RjUHJyNzlPTzZxUlNrZW4wMEdoVUpnZGs4dmxoVjVqTUJnZ2w4c3RUdjhzTFE2SEE0bEVVdXpmUmFsVWF0WGZWN0ZZREM2WGE2L3lTQkUyYmRxRWp6NzZxRXp2dVhuelpseTZkQWtBNE9mbmh4TW5UcUJCZ3daMnY0OUVJb0ZjTG9lM3QzZXArMHA2bVk3SWpwK2haczJxT0hWK0RTYU9XNDdYMjQvRlQ3dG1vMjc5RU96YmV3WmZqRjJHT21IQjJMbDNYckdMWWRzaU15TUhFb2tJZkw3bHQ1TWpQK21MVDhmMUwxSGZhMWZ0UmRUNmcxYTNkL1FhUm5LNW5FWVJrMHFMQWlOQ0NDR2tHRUtoRUFNR0RFQ1BIajJ3ZS9kdTdOKy9IMnExMnF4ZFVsSVNGaTllak4yN2QrUDk5OTlIeDQ0ZDZRMG1NYUhSYUxCNjlXb3NYcndZWEM0WFlXRmhpSWlJUUdCZ0lGeGNYQ0NWU2lFU2llRGk0Z0toVUFpQlFGQmtmd2FEQWJtNXVleGFLeHFOaHQyRlNhVlNRYVBSUUt2VlFxRlFzT0dOWHE5bnI4bk56WVZlcjRkY0xtZlBhelFhS0JRS2FMVmFLSlZLcy9ZR2d3RXFsUXBxdFpyOWsrVGhjcmxXdmJFVWlVUU9HNDFZMUxidHhxKzFQZGJtRVFnRUVBcnpwZzh4REFPSlJBSU9od00rbncrUlNNUitMZ1FDQVFRQ0FhUlNLZmg4UHNSaU1TUVNDYmhjTHZzOWw1T1RnOFRFUkdSbVprSW9GT0xmZi8vRnUrKytXNmFqT243NDRRZjIrY3FWS3gwU0ZnRjVnVkZ1YnE1ZCt2THo5OExXSFRQUnJrTWppRVFDN1B6bFc4eVl2aDV0bW8xRXZmb2h1SGYzQ2FaODlRR21majBVUEo1OS95L0t6TWd4RzExazVPWHRocUJxdG05REh4UmNCUktKQ01IVi9WSEZMeS9jdW5QN01lN2RlUUtaTEMrTXZucmxIbmc4THR6Y1hlRDUvN3V5T1pwS3BXSy8xd21wYkNnd0lvUVFRcXdrbFVveFlzUUk5T3ZYRDlIUjBUaDY5S2pGTjE2eHNiRll1SEFodG0zYmh2ZmVldytSa1pIZzhlaS9YQUxjdm4wYkV5ZE9CTU13TUJnTVNFaEl3T25UcDUxZEZyRVRuVTVYWkdCalpFMmJWNTFhclRZSkM3T3pzKzNXTjhNd3hZYWw5aFFmSDQrN2QrOEN5QnRKMXI5L3lVYkdXTU9lZ1JFQVJIWnBBYVZTamJOLzNNQ3hJMy9pNEw1ekVBajVrTHJtQlpjN2ZqcUc1N0ZKYU5vc0RPRU5hcUpXYUtESjlZOWk0bkRzeUo5RjN1T2YrOCt3WnVWZWsyUDM3eitEVnF0amo5Y01EV1NuclQxUHloc2RaR25LV1ZHT25GcUJEcDBhWStLVVFaZzRaUkFBWU4vZU0xaTg0Q2UyemFhTmg3QnA0eUhVRHF1R3RSdW1BSEQ4R2tacXRacW1tNU5LaTM1NkpZUVFRbXprNCtPRDhlUEg0KzIzMzhhV0xWdHc4ZUpGaSsxZXZIaUJaY3VXSVRvNkdnTUdERUQzN3QzTDlFMFFlZlVZZjB1OWVmTm02UFY2M0w1OUc3ZHUzY0xUcDArUmxaV0ZuSndjNkhRNmg5eWJZUmlJUkNMd2VEeDJGQWlQeDROWUxBYVB4NE5JSkdKSGpSaEh3QmhIT1JuUEc5c0RZRWVKRkh3T29OQ1JJUzR1TG5aWkM4Wld0azU5TTQ2bUt1cGNjYU4waktPMmltSWNwZVVvMW94a0txcE5jWiszL0s5Um85RkFwVkxCWURCQUpwT3gxNnJWYWlnVUNuYjBtcVVwaWxLcEZQNysvbkIzZDBkYVdocisvdnZ2TWczWjQrTGkyT2YxNnRWejZNaFFld1pHUnc1ZnhwS0YyM0hyeGtOd09CeDBqbXlHR1hOR29PK2JIZUFpRlNNbE9RTy9IYnlJNDBldVlNN01LR1JuNWFKOXgwYm8wcTBWMjhldG0vOWk2cVRWUmQ3bnIrdi80Sy9yLzFnOFo3ejJuWGRmdDdnTzBsY3poK09ybWNPTDdQL3l4VHZvMG1tY3hYTXo1NDdBekxramtKYWFoZXIrL2JEdXgya1lNcXc3ZXgzZytEV010RnF0VS83ZEl1UlZRSUVSSVlRUVVrTEJ3Y0dZT1hNbUhqeDRnS2lvS1BZMzFBVWxKeWRqelpvMTJMRmpCd1lNR0lDZVBYdXliN3BKNVJJUUVBQ0dZZUR1N280MzMzelQyZVVROHNyNS9mZmZNWHIwNkRKOWc1NC90SE4xZGV3MEo3RllYT1M2WHJabzByUU9XcmNOeDdSdmhxSjl4MGFZTjJzVE5rZjlodk5uYjZGMm5XcW9VemNZSFRvMndnZkRlNEJoR055Nyt3UlNGekgyL1hLVzdhUC93TmZSZitEcmhkNUR5bnNOZzRkMngvcE4wd3B0RStUYkIwS2g1ZEF4TlRXTEhlMVRtTGpuU2NXOFVzdmMzRjNRdm1NanJGZzlBWFhyaHdBd1g4TW9JejBiNy9lZndVNXhLd21kVGtmckVwSktpd0lqUWdnaHBKVHExYXVISlV1VzRQcjE2OWl4WXdmdTM3OXZzVjFHUmdZMmJOaUFYYnQyNGEyMzNrTGZ2bjFwNTVWS3hzdkxDeDRlSHJoLy96NEZSb1JZRUJNVEEzOS9mMmVYNFRER1JhL3R3VC9BRy9NWGpXRS9idFk4REFhREFZOWk0bkQrM0MwOGU1SUlnOEdBVmV1K3hJY2plNk5obzFDNzNMY2dqVm9Ea2NqeTZOa05hL2RodzlwOURybHZlRVJOSEQyOXNzZzJubDV1eGJZcGppTVc1U2VrdktEQWlCQkNDTEVEaG1IUW9rVUxORy9lSEhmdTNNR09IVHR3OCtaTmkyMnpzN094ZGV0Vy9Qenp6K2pXclJ2Njl1Mkx3TUJBaTIxSnhjSXdESUtEZy9IbzBTTm5sMExJS3lrbUpnYkJ3Y0hPTHNOaDdMMkdFUUNjL2VNR01qTmtxRk8zT3JyM2Fnc1hGeEVBSURkWGlmdjNuaUlzekhHZlQ0UEJBSVZDRGJIRThxTFExa3hKZXg2YmhLajFCeEJVcllwTjkzNzhienl1WFgxZ2N1em1qWWNBZ0YzYlQ1aTFmMjl3RjV2Nno0OUNJMUpaVVdCRUNDR0UyQkhETUdqWXNDRWFObXlJaHc4Zll1Zk9uYmg4K2JMRnRncUZBdnYzNzhlQkF3ZlFva1VMOU92WEQ4MmFOYU9oN3hWY2NIQXduajU5NnV3eUNIa2wvZnZ2djJqVXFKR3p5M0FZZTA1Sk0vcGgyYzg0Y2V3cUcycjQrWHNodEhZMTFLdGZIZlhxMTRBOFY0RjY5V3VVYWxwV1llN2RmUUs5WGc5Zlg4dDlXek1sRFFDR0RPME9qVnFMbUgrZW8wN2Q0Z011V1k0Y2Y1eStnZkZqbDFrOFAzTFlmTE5qSlEyTWpKc1VFRklaVVdCRUNDR0VPRWhZV0JobXo1Nk5wMCtmWXRldVhUaDc5cXpGSHpvTkJnT3VYcjJLcTFldm9scTFhdWpYcngvZWVPTU5XdWVvZ2dvTURNU0pFK2EvL1NhRUFFK2VQS25RMHpWRkloRVVDb1ZkKy96bDBFS28xUnJFUG4ySmh3K2Y0K0dEV055Nyt3U1hMdHpCbGg4UFE2dlZvZTliSGJGamovbmkwTGJJeWM1Ri8zNWZvVnB3RmJpNVM4RXd3T0dERjhFd0RMcjJhR1h4bXBKTVNUT3VQNVNmVXBtM0k5L3VIU2V3WWUwK3hNY240MG5DUG96OHBLOUp1NEpyR05rRHd6QTB3b2hVV2hRWUVVSUlJUTVXbzBZTlRKOCtIVU9IRHNYdTNidHg4dVRKUW5kUGlvdUx3K3JWcTdGcDB5WjA3OTRkZmZ2MlJVQkFRQmxYVEJ3cElDQUFTVWxKTUJnTU5KcU1rSHgwT2gwU0V4TVJGQlRrN0ZJY1JpQVFRS1BST0tCZlBtcUhWVVB0c0dybzNiY2RlMXlwVk9QMjM0L2c1Vm42eGJ4ZDNWeVFLMVBnNk85WG9KQXJZVEFBZ2RWOHNlN0hxWVd1ajJUTmxEU2pSZk4vd3J4WlA1b2Ntek1qQ3FlT1g4UHR2L09tOGQ2OEVZT09yelhCMEk5NmxlcTEySW9DSTFKWlVXQkVDQ0dFbEpIQXdFQk1uRGdSUTRZTXdjR0RCM0hreUJISVpES0xiZVZ5T1g3OTlWZnMyN2NQclZxMVFwOCtmZEMwYVZQYTJyY0M4UEh4Z1VLaFFFNU9EdHpjM0p4ZERpR3ZqTXpNVEtoVUt2ajQrRGk3RklleDUyZ1ZLZTgxdS9Saml3dlhOdGpVM3RvcGFRQ1FscFpsZHV4NWJCSVloc0hrNlVQUXBYc3JORzlSRnh3T0I5RmJqeUo2NjFHejl0ZXY1YTFwWk9sY3E5YmhxQjFXemFiNkFZREw1UmI2U3g1Q0tqb0tqQWdoaEpBeVZxVktGWXdjT1JKRGhnekI2ZE9uc1gvL2ZzVEd4bHBzYXpBWWNPWEtGVnk1Y2dVK1BqNTQ0NDAzMEtWTGx3cjlHL2lLenN2TEN6cWREcG1abVJRWUVaSlBTa29LOUhvOXZMMjluVjJLdzloelpPR0tOUk5MZE4ycDQxZHg2TUFGdTlSUW5OTHVraGExOVN1TG42L1JJeFlXZVoybDh5dldUQ3hSWU1UajhTZ3dJcFVXQlVhRUVFS0lrNGhFSXZUczJSTTlldlRBclZ1M2NPREFBVnk1Y3FYUXhUVlRVMU94YTljdTdOcTFDK0hoNGVqYXRTczZkZXBFYXgyVk14NGVIZ0NBakl5TUNyMGJGQ0cyZXZIaUJSaUdxZENCa1Y2dkI1ZkxMVlVmM1h1MWhwKy9GNFlNNjE2aTY5dTBpMEN2dnUxTFZZTTFYRnhFK0hMYUVFeWVQc1NxOXF1Vy80enZGMGFiSENzc1hMUG5Ha1hGNGZGNERwbEdTRWg1UUlFUklZUVE0bVFNdzZCSmt5Wm8wcVFKRWhNVGNlalFJUnc5ZXJUSXJaZnYzYnVIZS9mdVllM2F0ZWpRb1FPNmRldUdCZzBhMEpvNDVZQzd1enNBSUN2TGZQb0ZJWlZaUWtJQ0JBSUJHNnBXUkRxZERudyt2MVI5aEVmVVJIaEV6VEs1dmpUQlRGS1crYlN3b295YjhDN0dUWGkzeFBkekZJRkFBTFZhN2V3eUNIRUtDb3dJSVlTUVYwaEFRQUJHalJxRkR6NzRBS2RPbmNMKy9mc1JGeGRYYUh1VlNvV1RKMC9pNU1tVDhQZjNSOWV1WFJFWkdRbC9mLzh5ckpyWXd0VTFiL0haek14TUoxZEN5S3NsUGo0ZTN0N2VwUTVVWG1VNm5RNGlrY2paWlJBYkNJVkNDb3hJcFVXQkVTR0VFUElLRW92RjZOMjdOM3IxNm9YNzkrL2p4SWtUT0hQbVRKSGJNYjk4K1JMYnRtM0R0bTNiVUtkT0hYVG8wQUVkT25TZ1hkWmVNVktwRkFDUW5aM3Q1RW9JZWJVOGYvNGNWYXRXZFhZWkRrVzdiWlUvUXFFUVNxWFMyV1VRNGhRVUdCRkNDQ0d2TUlaaEVCNGVqdkR3Y0l3ZVBSb1hMMTdFOGVQSGNldldyU0t2aTRtSlFVeE1ESDc4OFVlRWhvYWlmZnYyNk5DaEF5MlcvUXFRU3FWZ0dJYW1wQkZTUUdVSWpEZ2NUcUhyMUpGWGsxQW9oRXFsY25ZWmhEZ0ZCVWFFRUVKSU9TRVNpUkFaR1luSXlFZ2tKU1hoNU1tVE9INzhPRjYrZkZua2RZOGVQY0tqUjQrd1pjc1cxS2hSZ3gxNVJBc3VPNGRFSWdHUHg2TXBhWVFVRUJzYmk5ZGVlODNaWlRnVW44K242VTNsREFWR3BES2p3SWdRUWdncGgvejgvREI0OEdBTUdqUUlkKzdjd2ZIangzSHUzTGxpZjZoOSt2UXBuajU5aW0zYnRpRTRPQmdkT25SQTY5YXRVYnQyYlZvd3U0eUl4V0lJQkFKa1pHUTR1eFJDWGhrR2d3SHg4ZkdvVnMzMmJjL0xFN0ZZak5UVVZHZVhRV3hBZ1JHcHpDZ3dJb1FRUXNveGhtSFFzR0ZETkd6WUVHUEhqc1dWSzFkdy92eDVYTHQycmRqZllqOS8vaHpidDIvSDl1M2I0ZTd1anFaTm02SkZpeFpvMnJRcFBEMDl5K2dWVkQ0TXc4RGQzWjBDSTBMeVNVOVBSM1oyZG9VUGpOemQzZkhvMFNObmwwRnNRTHVra2NxTUFpTkNDQ0drZ2hDTHhlamN1VE02ZCs0TWhVS0JhOWV1NGZ6NTg3aDY5V3F4QzNabVpXWGhqei8rd0I5Ly9BRUFDQTBOUmZQbXpkRzhlWFBVcTFjUFBCNzl5R0JQWGw1ZVNFdExjM1laaEx3eVltTmpZVEFZS254Z1ZLVktGU1FsSlRtN0RHSURQcDhQclZicjdESUljUXI2Nlk4UVFnaXBnTVJpTVRwMjdJaU9IVHRDcFZMaCt2WHJ1SERoQWk1ZnZsemtUbXRHeG5XUGR1M2FCYkZZakNaTm1yQUJrcCtmWHhtOGdvck4wOU9UQWlOQzhvbU5qUVVBVks5ZTNjbVZPRmIxNnRYeDdOa3paNWRCYktEWDYybktOcW0wS0RBaWhCQkNLamloVUloMjdkcWhYYnQyVUt2VnVIbnpKczZmUDQvTGx5OURKcE1WZTcxQ29jQ2xTNWR3NmRJbEFJQ3ZyeThpSWlJUUhoNk9pSWdJVks5ZUhSd094OUV2bzBMeDlQVEU0OGVQblYwR0lhK001OCtmUXlnVXd0L2YzOW1sT0ZUTm1qWHg0TUVEMUs1ZEczcTlIa0Rlem1rQ2dZQjlDSVZDaU1WaUNJVkNDQVFDY0xsY01BeGpNdEtUeStXQ3krVmFkVStHWWNEbjh3czl6K1Z5MlgvRDg3Zmw4L2ttSHdzRUF2Wmo0elVjRHNla3JvSWZGMWVYcGJZRlgxditPb3gvOG5nODhIZzg4UGw4OFBsODl2T1cvL05uL0J4eU9Cd3dEQU9HWVdBd0dHQXdHS0RYNjZGV3E2RlVLcUZTcWFEUmFNRGhjT0RwNlFrWEZ4ZVRlclJhYlpHZlAwSXFNZ3FNQ0NHRWtFcEVJQkNnVmF0V2FOV3FGYlJhTGY3NTV4Lzg5ZGRmdUg3OU9tSmlZcXpxSXlVbHhXVDZta1FpUWYzNjlka1FLU3dzREVLaDBKRXZvOXp6OFBDb2xHc1lxVlFxdTN4dktKVkszTDE3bC8zZUsweE9UZzRlUG53SVQwOVAxS3BWcTlUM0xRdDZ2UjU2dmI3U1RRTjkvdnc1L1B6OElCQUluRjJLUS9INWZKdzdkdzdwNmVuc3FCV05SZ08xV2cyVlNnV2xVc2srVkNvVjFHbzF0Rm90ZERvZDI5WmdNTEQ5RmZ6WVlEQ1lUWjh5R0F6UWFEUW14L0pmcDlGbzJHdU14M1U2SFhRNkhiUmFMZlI2UFRRYURYdE1vOUd3N1l6bjlYbzlXNk5lcjdkcUNsZGg3WFE2SFJ1bTVhOHBmeTM1NzFtd2ZYNWNMaGNpa1lnTnQ0ejNWS3ZWYkwzNWNUZ2NCQWNIWTkrK2ZXamN1REVBc0FFWklaVlI1ZnFmaUJCQ0NDRXNIbytIaUlnSVJFUkVZTml3WWNqS3lzS05HemR3N2RvMS9QWFhYMVp2K3k2WHkzSDkrblZjdjM2ZDdiZDI3ZG9JRHc5SGVIZzQ2dFNwQTI5dmJ4clNuNCs3dXp1eXM3T2gxK3ZMM2VpczFOUlVKQ1ltb2tHREJqWmRwMUFvMEw1OWU5U29VUU1yVjY1RVlHQmdpV3VZT1hNbXZ2LytlOHlhTlF1elo4OHV0TjJjT1hPd2RPbFNyRjI3Rm1QR2pDbngvZXhwMkxCaDJMNTllNkZ2cUljT0hZcnQyN2ViaEFBQU1HVElFSXZITFduZnZqMnFWNitPN2R1M0Y5bXVTNWN1a0Vna09IRGdnUFV2d0VIaTR1Sks5VDFSbnRqNmQ0ZVlNNDRTeWg5c3FWUXFrOUJOb1ZDd2ovemhrRUFnZ0Vna2drZ2tNaG5KcGRmcmtaMmREVGMzTjVPcGtSOTg4QUZFSXBFelhpWWhUa2VCRVNHRUVFSUE1SVVZeGtXekRRWURIajkreklaSDkrN2RLL1EzdUFWcHRWbzhlUEFBRHg0OHdONjllOW0rYTlhc2lWcTFhaUUwTkJTMWF0VkNZR0JncGYydHJZZUhCM0p6YzZIUmFKdytHa3VwVkNJckt3dFpXVm5Jek14RVdsb2EwdExTa0p5Y2pPVGtaTHg4K1JJdlhyeEFmSHc4NHVMaTJHbU14NDRkUTlldVhhMjZoOEZnd1BEaHczSGp4ZzFrWkdTVTZ1disxMTkvWWZueTVRZ01ETVRreVpNTGJaZVJrWUVOR3pZZ01EQVFIMzc0WVludmw5L28wYU50YXUvdjcyOFdhQm5mNERyU3hZc1hyZHE2L2VyVnEzQnpjM05vTGRhS2o0OUhVRkNRczhzZzVRVERNR1pUMTF4ZFhSMXlyNHErRURzaFJhSEFpQkJDQ0NGbUdJWkJhR2dvUWtORDhmNzc3eU0zTnhkLy8vMDM3dDY5aTN2Mzd1SFJvMGMyN1JxVGxaV0ZtemR2NHViTm0rd3hnVUNBa0pBUWt4QXBKQ1FFWXJIWUVTL3BsZUx1WGZ5OUFnQUFJQUJKUkVGVTdnNkR3WURzN0d6NCt2cVc2YjFEUTBNaGw4c2hsOHNoazhsc0RpL0VZakVDQWdJUUhSMXRkV0EwWmNvVS9Qenp6L0R4OGNIUm8wZEx2RTVOUmtZR0Jnd1lBSzFXaTRTRUJFaWxVb3Z0YnQ2OGlaMDdkeUluSndjNU9UbEZmaytGaDRkajNicDE2TkNoUTVGdDd0NjlpL1hyMTl0VWIxaFlXSkVqb0lDOHFWZ3paODVrUDc1OCtUSUFZUGp3NFNidENqdStaY3NXbTJyS1Q2ZlR2VElqL3hJU0V0Q3laVXRubDBFSUlTUWZDb3dJSVlRUVVpd1hGeGUwYmRzV2JkdTJCWkMzRmsxTVRBenUzcjJMKy9mdjQ5NjllOGpOemJXcFQ3VmFqWmlZR0pPMWt4aUdRVUJBQUlLQ2doQVlHSWlxVmF1aWF0V3FDQXdNaEorZlg3bWJ2bFVZZDNkM0FIbEJXbGtIUnNiRnRzVmlNVHc5UFNHVlN1SG01Z1ozZDNkNGVIakEwOU1UM3Q3ZThQTHlnbytQRDZwVXFRSmZYMS80Ky92RHo4L1A1aEVwaXhZdHdwSWxTK0RoNFlGang0NmhUcDA2Wm0zaTR1SXdmLzU4TEZteXBOQVFLRGMzRjcxNjljTFRwMDh4Wk1nUU5HellFRkZSVVJnNGNLQlpUYytlUGNQU3BVdFJwMDRkZlB6eHh6aHk1QWpjM2QzWjc5LzhqSzl4OE9EQjdMSHQyN2ZEemMwTmZmcjBBV0E2d2lBc0xBei8vUE1QKzNIZHVuWHg4T0ZEczZsaTFnWXhXVmxaN0VnOElPL3ZGZ0NUWTBVZEwwMWdwTlZxWDRtL1V4cU5CaWtwS1JWK3dXdENDQ2x2S0RBaWhCQkNpTTJFUWlFYU5HakFyc1ZoTUJnUUd4dUxlL2Z1c1krWEwxL2EzSy9CWU1DTEZ5L3c0c1VMczNNOEhnLysvdjRJREF3MGUvajQrTHdTYjN5dFpReU1zck96blhML3dNQkF4TWZITy93K1M1WXN3YlJwMCtEcTZvcWpSNCtpYWRPbUZ0dDk5ZFZYaUk2T3hwMDdkM0RreUJHekFDZ2xKUVZ2dnZrbUxsKytqSGZmZlJmYnRtM0RYMy85aGFsVHArTEtsU3M0Y3VRSXVGd3VGQW9GRGh3NGdMTm56MEtuMDJITm1qVm8yN1l0bGk1ZENvVkNnVGx6NWhTNmZreDBkRFQ3ZlB2Mjdld29La2RyMEtDQnlXNkZ4cldLQ3U1Z1dOaHhhMzMrK2VkSVQwODNPYVpXcTVHYW1vb2hRNGFZdFMrTDEyNlVtWmtKcFZJSlB6Ky9NcnNuSVlTUTRsRmdSQWdoaEpCU1l4Z0dJU0VoQ0FrSlFhOWV2UUFBYVdscGlJbUp3Wk1uVC9ENDhXTThmdnk0UkNHU2tWYXJSWHg4dk1XZ2c4Zmp3Y3ZMQzk3ZTNrVStKQkxKS3pFRnh4aUlaR1ZsT2JrU3gvbjIyMjh4WThZTWVIbDU0ZWpSbzJqUm9rV2hiVGRzMklBWEwxN2c5T25UaUl5TXhMRmp4K0RsNWNXZS8rNjc3M0RwMGlYMDd0MGJXN2R1QmNNd2FONjhPU1pQbm96Rml4ZGo0Y0tGK1BycnJ6Rmh3Z1NzWDc4ZSsvZnZSOXUyYmZIR0cyOEFBSGJ0Mm9YSXlFajA3OThmOSs3ZEsvTWR5TDcrK210MmhOQ05HemNBQUY5KytTVjdmc21TSmV6ek5tM2FXSnp1V2RoeGEvMzY2NjlJU0Vnd081NmJtMnR4Y2V5eURJeFNVMU5oTUJqS2ZMUWRJWVNRb2pFR2E3WmFJSVFRUWdpeEE1bE14Z1pJeGo5alkyTkw5VWJZRmtLaGtBMlBmSHg4NE9ycUNoY1hGN2k0dUVBcWxjTEZ4UVVTaVlSOWJud0lCQUs3QmsyWExsMUN1M2J0c0gvL2Z2VHIxODl1L1ZxRFlSaUhqakRTNlhUNDdMUFBzRzdkT2dRRUJPRFlzV05XN1FvbGw4dlJ0V3RYWEx4NEVRMGJOc1RKa3lmWkFFR3BWR0xwMHFXWU9uV3FTZGlqVnFzeGJ0dzRMRml3QU43ZTNuajA2QkhxMXEyTEJnMGE0TWFOR3laZnM2VkxsNkpseTVaRnJsVmt4RENNMmRRejQzRmJHUHVRU3FWRlR0azBHQXdtb1pFMXZMMjlUUmJ6THFvMm9WQUlwVkpwZHB6RDRhQk9uVHBXVGJGenBBc1hMcUJEaHc2NGNPRUMyclZyVjJiM05UcHo1Z3c2ZCs0TUFPalVxUlBPbkRsVDVqVVFRb2l6TUVYOEIwSWpqQWdoaEJCU1pxUlNLUm8yYklpR0RSdXl4N1JhTFdKalk5a1FLUzR1RGdrSkNVaEtTcko2WnpacnFWU3FRcWU4RllYSDQ1a0VTSHcrSHp3ZUQxd3VGendleitTNXBXUEd4N0Jod3dEOHQ1dFBUazZPWFYrZnRSSVNFdXdXZ0gzLy9mZnNhSm1rcENRTUd6WU14NDRkUTBSRUJINy8vZmRDZHhoU3E5WHM0dHNLaFFKeXVSd3paODdFb0VHRGNQdjJiWFRyMWcyblQ1K0doNGNIUkNJUmZ2cnBKM3p6elRjVys5cXdZWVBKeDdkdTNiSnFpcUtsVUtnNFhsNWVKa0hONXMyYmtaNmVqa21USnBtMFc3cDBLZnZjT0kwc05qWVdJU0VoQUdBV3lCUzE0NXNsWVdGaEpuV0VoWVd4eng4K2ZBaUJRSUFhTldvQWdNV2QrUFI2UFF3R0F3UUNnVTMzZFFUalNEdmpWRTFDQ0NHdkJncU1DQ0dFRU9KVVBCNFB0V3JWUXExYXRVeU9hN1ZhZGt2M2hJUUVrMGR5Y25LWmpvRFFhclhzMXZPbDhhb0VSc2JQdVQxNGUzc0R5SnZDOU5sbm43R2ZJejZmandFREJrQ3BWRUtoVUxBUDQ4ZkY3YzUyOCtaTjlPelpFOGVQSHpkWkNIdnExS2wycVh2Um9rVWx1czdYMTlka05OQnZ2LzJHOVBSMHN4RkMrUU1qbzRNSER4Ylp0N1VCbHFXd0wvOTFETU9nUm8wYVJmYWxVQ2dBQUNLUnFOajdPWnJ4NzBIK2JkRjM3OTZOMGFOSGw4bjlNek16MmVlUEhqMHFrM3NTUWtoNVFJRVJJWVFRUWw1SlBCNFBRVUZCQ0FvS01qdW4wV2lRbUppSWhJUUV2SGp4QWlrcEtVaExTek41YURRYUoxUnRIV01BNHF6QUtDQWd3T2FSTmNYeDgvTXpDZFJ1M3J4cGNsNG9GRUlxbGNMSHg4ZGtDbUQrYVlIR2gwUWl3Y3FWSzNINThtWDA3ZHNYdi8vK085dlB3b1VMN1ZKdndjQ280TUxQaVltSjdMRjI3ZHBoekpneHBiN25MNy84d2o1ZnZudzVPbmJzaUdiTm1ySEhNak16c1c3ZHVsTGZ4eHJHS1hJdUxpNWxjcitpNU9ibWdtRVlrMW9TRXhOTmdweXlySVVRUWtnZUNvd0lJWVFRVXU3dytYd0VCd2NqT0RqWTRubUR3WURjM0Z5ekVDazlQZDNrZVc1dUxuSnpjOHQwdEJLUTl5YWR3K0dVK1M1cHh0Zko1WEx0M3ZjYmI3eUJ0V3ZYc3J2V3VibTV3YzNORGE2dXJuQjFkYlY1b2VtK2ZmdWljK2ZPU0UxTnhZc1hMOUNyVnk4MGJ0d1lnTzFyQ1JubC96b1BIandZVmF0V1pUOHV1UEJ6ZG5hMnliSFNCa1pQbmp6QnVYUG40T1hsaGZUMGRLeGR1NVpkekRzME5CUkEzcFErZXdSVDFraExTd1B3YWt3RFV5Z1VZQmptbFpnZVJ3Z2g1RDhVR0JGQ0NDR2t3bUVZQmxLcEZGS3BGTldyVnkreXJjRmdnRUtoZ0V3bVl3T2svQStaVEFhNVhHNXlYcXZWUXF2VlFxZlRGZm04NERFalBwOFBvVkJZNWlPTWpEWHcrWHk3OTgwd2pGM0Rqb2lJQ0Z5NWNnVkJRVUVRQ29WbVU3ejgvUHd3ZS9ac3EvcWFQWHMya3BLU1RJNFYzQVVzZjVoVTJLTFhRTjc2UUpZQ3ErSkNySTBiTjBJaWthQno1ODc0NVpkZmNPREFBYlJxMVFxOWUvZkdsU3RYQUpSdVNwcXRqSXVlNTkrTnpsbVVTcVZaWVBUV1cyK1YyZjF2M2JxRnJWdTNBb0RkcG1vU1FraEZRSUVSSVlRUVFpbzFobUVna1VnZ2tVaks3SjVjTGhkaXNiak1BeVBqVGxsaXNaZzlWcmR1M1JMMVZWU3dVZEkralR3OVBYSDU4dVVpMzd4N2VIaFl2Y2JOaWhVcnpBS2prdkx3OE1EQWdRUFpqM2Z2M28zTXpFeDg4c2tuSnUzV3IxL1BQcy9KeWNHNmRldlF1M2R2ZHFSVi9mcjFzWHIxYXF4YnR3NHFsUXBBM2s1eGp0aWhxNmlBYWZQbXpkaThlWE9oMTR3WU1RSlJVVkYycnlrL2pVWURobUZNUnFGVnIxNGQ0OGVQZCtoOWpjNmNPY01HUnZuWHl5S0VrTXFPQWlOQ0NDR0VrREptREtuS09qQXlUb0hMdjdqd3c0Y1A3WDZmMHZacFhFaTdLRXFsa2gyWlkwMWJlNWcxYXhaOGZIencyV2Vmc2NmT25EbGpjZTBoZjM5LytQajRBQUIrK09FSFpHWm1Zdmp3NFNZam00WU5HNGJCZ3dlelFVbGNYQnk3dmJzOURSNDgyT3pZMGFOSDJXbHBmZnYyTmZtZXlLOU5teloycjZjZ3JWWUxBRmJ0YkVjSUlhVHNVR0JFQ0NHRUVPSUVVcW0wekFPamxKUVVBR0NEREtQcTFhdmoyYk5uVnZVUkVoS0MyTmpZWXR0NWUzc2pOVFhWNWhxdG5XNFZHeHRiSm1GR2Z0Wk9nY3ZmTmpVMUZZc1dMVUxObWpYUnBVc1hzNmx3QlVmVjdOMjdGMERlRkxtV0xWdWlYNzkrK09hYmIweXVhZEdpaFUxMUY3eG5lbm82cWxhdENvWmhZREFZRUJrWmljOC8vOXltUHUzSk9NS0lBaU5DQ0htMVVHQkVDQ0dFRU9JRVVxa1VNcG1zVE85cERIb0NBd1BMOUw2T0VCSVNnbjM3OWxuVmR2UG16ZXhvbXBKYXNXSUZybCsvYm5ZOE1URVJnUGt1YTBZYk4yNEVqOGZENU1tVGkxeHNYS0ZRZ01QaHNPdjRHSGVjQ3dzTFEvUG16UzIyTFU1dWJpN09uRG1EbzBlUFl0cTBhZXpYZmZueTVWQ3BWQmc2ZENqKytPTVBMRm15QktOR2pZSklKQ3EyVDBmUTYvVk91UzhoaEpDaVVXQkVDQ0dFRU9JRVVxa1VHUmtaWlhyUE8zZnVBQURxMWF0WHB2ZDFCSUZBWVBWYVNZc1dMUUx3MzlRMFc0T1IxTlJVbkRsekJnY09IQ2kwVGNGZDFveWlvNk14ZCs1Y2pCdzUwdUw1TFZ1MldCemRaZnpldUhYclZwRWptL0tmMDJnMDdEUzlKMCtld012TEMycTFHZ0F3ZlBod0JBWUc0dUhEaDFpeVpBazRIQTZtVEptQ2V2WHFZZnIwNlpnM2J4N216NTlmNkgwY2lRSWpRZ2g1TlZGZ1JBZ2hoQkRpQkZLcEZNK2ZQeS9UZXhvWFZPN1VxVk9aM3RjUlltSmlUQmJ2dGtYK0hkRUtrNTJkamNtVEorUGd3WVB3OWZYRmhRc1hMTGFyVzdjdUhqNThXR1NmK2RjOEttakxsaTA0ZS9ac29lZVBIeitPNDhlUEYzcCs5dXpaZVByMEtjYU9IWXR6NTg0aE56Y1hRRjU0VkxkdVhYVHIxZzNkdW5WRFJFUUVaRElaQmd3WUFLVlNpYkZqeHlJOFBCelZxMWZIRHovOGdFV0xGcUZEaHc3bzNyMTdvZmR5RklQQkFJUEJBTDFlVDlQU0NDSGtGVUtCRVNHRUVFS0lFNVQxR2tZcEtTazRlL1lzNnRTcGd3WU5HcFRaZlIzRjM5OGYzMzMzblUzWFRKOCtIUzlmdmpRN25wdWJpOHVYTCtQY3VYTTRkKzRjZ0x5cFprdVdMSUZRS0VUanhvM3RVck1sbG5aRmUvejRNVnEzYm8zQXdFREV4OGZEeGNVRnYvLytPOExEd3kzMjRldnJpMU9uVG9ITDVhSm56NTdvMWFzWGV2ZnVqZURnWUxhTlhDNUhuejU5Y09mT0hZU0hoN09qcnFSU0tWYXZYbzEzM25rSC9mdjN4NEVEQnhBWkdlbVExMW9jYTRJOFFvaGxPcDJ1eUdtdmhKUUVCVWFFRUVJSUlVNGdrVWdnbDh2TGJGVEZoZzBib05Gb01IYnNXSWZmcXl5NHU3dGorUERoTmwyemNPRkNpNEhScmwyN1RLYU0xYWxUQnoxNzlrVFhybDN4Mm11dmxYZ2tVMGtjUDM0Y0kwYU1nRWFqd2E1ZHU2QlVLaEVaR1lsMjdkcGg0Y0tGR0RWcWxObjNpMVFxeGRtelo5R29VU09MdFNZbUpxSnYzNzY0ZnYwNkFnSUNjUERnUWJpNHVMRG4zMzc3Yll3ZlB4NHJWcXhBejU0OXNXalJJbnp4eFJkV0wwQmVXc1kzdVJYOURlK3FWYXR3NmRJbGhJV0ZJU0FnQUdLeEdFS2hrSDBVOXZuV2FyWHNUbklhalFaNnZSNWFyUlk2blE1cXRacjlVNlBSc00rTjE2alZhcE0yK1kvcjlYcVRZd0NnVXFuWSt4b01CblpLWTBIR09rcURZUmgyelM1YnpnRjUzelA1RjR3dmVLMVFLQ3owV2o2ZlgrcC9jM1U2SGZzNUszaGNvOUhZM0YvK21vMnZ6ZmpnOC9uZzgva1FDQVRzdy9qOW9sS3BrSk9UZy9UMGRLU2xwZUczMzM0cjFlc2lwQ0FLakFnaGhCQkNuTURGeFFVYWpRWXFsY3JoZ1VSR1JnYVdMbDJLd01CQWkydnB4TWJHMmowY1NFdExjMmpna0pxYWFyWjdtRFhYV1BMV1cyOWh4NDRkNk5tekovcjA2WU02ZGVxdzUyUXlXYUVMV2dQRkwzb05tTzlTVnBCV3E4WGh3NGV4YnQwNkhEMTZGTUhCd1RoOStqUzdSdFAxNjljeGVQQmdqQmt6QnF0WHI4YkhIMytNZDk5OUZ3RUJBV3dmclZ1M3R0ajM0Y09IOGRGSEh5RTVPUm5Cd2NFNGR1d1lhdGFzYWRadTZkS2xTRTFOUlhSME5DWk1tSUNkTzNkaXdZSUZaVGJheURndHJTSmJ1blFwT25ic2lQMzc5K1A1OCtlUXlXUWxDaGNLTW9ZcnhrWFRqVUdEOGJreGJNaC9uTXZsZ3MvbnMrR0VzUStSU0dReHJDa3FvTEVIdFZwZDdOZmZVa2hsS2FBeEdBeFFLcFZGQmw1Rm5iT1ZRQ0FvOU4rNndvS3IvTUdjVVU1T0R2UjZQUXdHQTFRcUZWdGovdUJQclZhYlhTdVZTdUhwNlZsbUFTK3BYQ2d3SW9RUVFnaHhBckZZWE9odnFlMXQrdlRweU1qSXdBOC8vQUNKUkdKMm5zZmpvVmF0V2xiMTlmanhZNnRxNW5LNUNBME50Ym5XaHc4Zld0VXVMUzNOYm9zMGUzbDU0ZFNwVXhiUEtaWEtRaGUwenErb05vVUZScGN2WDhhMzMzNkw4K2ZQSXljbkIyS3hHQk1uVHNUTW1UUGg3dTdPdHF0Um93Yk9uVHVIalJzM1lzR0NCUmcvZmp6R2p4K1AwTkJRWEwxNkZaNmVuaGI3bnpCaEFsYXNXQUVBYU5PbURYNzU1UmVUa0NrL0RvZURiZHUyb1dyVnFsaThlREd1WHIyS1NaTW00Y3laTS9EdzhDajI5ZHREUlYvODJ0ZlhGOXUyYlhOMkdhU0NldWVkZDV4ZEFxbUFLREFpaEJCQ0NIRUNIbzhIdlY0UG5VN244SHQ5L3ZubjRIQTRGa2ZCaElXRklUQXdzTkRBcEtESXlFZ2tKQ1FVMmNiUHp3L2UzdDY0ZCsrZXpiWDYrL3ZEMjl1NzJIWmhZV0g0NTU5L2JPcmJ1RUMxTFh4OGZCdzI4cVYrL2ZxNGNlTUdHalJvZ0FFREJ1Q0REejRvOUxYemVEeU1HVE1HSTBhTXdMNTkrN0Jueng2RWhJUVVHaFlCd01DQkE3Rmh3d1pNbURBQnMyZlBMbmFFQ01Nd1dMUm9FVHAyN0lnZmZ2Z0JPM2JzS0pPd3lEZzlxS0lIUm53K0gzSzUzR0pvUzBocHFGU3FNdm0vaEZRK0ZCZ1JRZ2doaERoSldVM0JxVisvUHRhdVhXdnhuSzJoaXpYQmtxVjFncXhsemJWeGNYSGc4L2syOTMzbHlwVXlHZEZWbE9qb2FIYkVrYnU3TytMaTRteWE2aU1RQ0RCdzRFQU1IRGl3MkxhdFc3ZEdYRndjdkx5OGJLcXhWNjllNk5XcmwwM1hsQWFYeTRYQllLandiM2dEQWdLUWtKQ0EyclZyTzdzVVVzSEV4OGNYT25xUWtOS2d3SWdRUWdnaGhKUXJRVUZCSmJxdXJLWlcyY0tSNjhJQXNEa3NjZ1pqK09mc01NL1JmSDE5a1pTVVJJRVJzYnNYTDE2Z2F0V3F6aTZEVkVDTzM1S0RFRUlJSVlTWTBlbDA0SEE0dEZBcHFmVDRmRDRNQmtPRkQ0eTh2THlRbnA3dTdESklCWlNTa2xJdXdtRlMvbEJnUkFnaGhCRGlCRHFkRGd6RGxIcDdaMExLTzRGQUFJUEJZSmNkdzE1bDd1N3V5TXJLY25ZWnBBSktTMHN6V1NpZkVIdWhuMUFJSVlRUVFwekFPTUtJQWlOUzJSbTNIbGNxbFU2dXhMR2tVaWx5Y25LY1hRYXBnSktUazJtRUVYRUkrZ21GRUVJSUljUUp0Rm90alRBaUJJQllMQVpROFFNakZ4Y1hDb3lJUXlRbkoxdTF1eVFodHFLZlVBZ2hoQkJDbk1BNEpZM1dNQ0tWWFdVWllTU1JTQ0NUeVp4ZEJxbUFFaE1UVWFWS0ZXZVhRU29nQ293SUlZUVFRcHhBcjljN3V3UkNYZ25HRVVZS2hjTEpsVGdXalRBaWpwS1ltQWcvUHo5bmwwRXFJQXFNQ0NHRUVFSUlJVTVUV1FJalYxZFhDb3lJUThoa01rZ2tFbWVYUVNvZ0Nvd0lJWVFRUXB5QXgrTkJyOWZUU0NOUzZUazdNREpPaVFQZzBFREh6YzBObVptWkR1dWZWRjcwL3doeEZBcU1DQ0dFRUVLY1FDZ1VRcWZUUWF2Vk9yc1VRcHhLSkJJQkFPUnl1VlB1WDYxYU5mYjUvZnYzb2RQcEhISWZOemMzWkdWbE9hUnZVbmxsWldYQnc4UEQyV1dRQ29vQ0kwSUlJWVFRSjVCSUpORHI5VTU3azB6SXE4SVlHRGxyMGV1Z29DQkVSRVN3TmV6ZHU5Y2g5M0YxZFVWMmRyWmQra3BPeXJCTFB3VzlTRWpGOVdzUGlteHo3KzRUSkwxTXQ3bnZJNGN2WS9ya3RYaVptTVllVTZzMXVIZjNpVTM5ZkRuK0I0ei9iRGtVQ2hWN0xHcjlRYnpSOFRPTDdYVTZ5Nk52MXEzK0ZTMGJmWWlZZjU0WGVxL3BrOWVpZll0UnlNN0t0YW5Hc3BTWW1BaC9mMzlubDBFcUtBcU1DQ0dFRUVLY3dOM2RIUUJveEFHcDlJeFQwcHk1Uzlybm4zOXU4dnoyN2R0MnY0ZTkxakM2ZE9FMkltcS9qN1UvbUFaYldxM09wb2ZCWUREcmUvU0loZWoxeGdTYy9lT0d4WHZuNWlyeDN0dmZvRTJ6RWNqSkxqeEUrWERJUEh6MHdiY214NDRldm94VnkzOEdsL3ZmVzlEbDMrOUMreGFqTUgvT1ptZzB4WSsyUEhia0N0YXYyWWVVNUF5SXhmOU5KWHdlK3hKWEx0MDFhZnZubFh2bytjWUVmRG4rQjdOK0V1SlRNSHRHRkNJYTFrS2R1c0VXNy9YNDMzaXNXLzBybXJlcUJ6ZDNsMkpySzBpaFVDSG1uK2RXUFlyNlhCYm41Y3VYdE9BMWNSaWVzd3NnaEJCQ0NLbU12TDI5QVFBcEtTa0lDd3R6Y2pXRU9JOXhEU0dWU2xWTVM4ZjU4TU1Qc1dYTEZseTZkQW5KeWNsbzFxd1pQdnp3UTdScTFRbzFhdFFBaDFQNjM3TjdlSGpZSlJScjJDZ1VqWnZXd1pTSnE1R2RMY2UwYjRibTlTK0t0S21mR1hOR1lPclhINWdjMjdqbEszUjViUno2OTUyT3ZRZS9RNmZPVFUzT2Z6TnRIWjQ5VGNUMm4rZkExYzF5aUpLY2xJRmY5L3lCOTRkME5Ubis4SjlZZVB1NHc3ZUtKM3ZzaTBrRGtaaVlpdS9tYmNXeDM2OWdjL1FNMUtvZFpMSGZCL2VmWWZqZ2VhaGJyenJXUlUyMTJFYW4wK1BZa1N0WXZXSVB6cDI1Q2Y4QWI3elJ0UVVNQmdNWWhtSGJmRHg4QVdRNWN2eTg4eVIrM25uU3JKK3pWOVpoempkUjBHaTBpRnAzQUZIckRwaTFhZEN3RnZ6OHZYRHkrRFdMdFp3NHV3cGRPbzJ6ZUs2Z3FLMWY0NzNCWGF4cVcxQnljaktxVktsU29tc0pLUTRGUm9RUVFnZ2hUbEMxYWxVQVFIeDh2Sk1ySWNTNWpJR1JXcTEyV2cwOEhnLzc5KzlIWkdRazd0eTVBNjFXaTQwYk4yTGp4bzEydTBlblRwM3Mwby9VVllMOXZ5L0dPMzJtNGR2Wm04RGhNSmp5MVFlWXYyaU14ZmJMbCt4RWFrcW0yZmsyN1JzQXlCdVp0R3Y3Q2ZiNHUrOUZZdUczMjdEanArT0llNTdNSG4rWm1JYU4vOXVQMW0wamtKMHRSL1RXb3dDQTE5OW9qcXFCUG15N3Jac081NFV5WTk1a2orbjFldng5NnhGYXRhNXZVb05JSk1DSzFSUFFzbFY5akJ1OUJMOGR2SWd2SmcwMGV3MzM3ejFGbjI2VGtKT2RpNTkyclRFTHEyU3l2QVhUNjljYWlJVDRGRFJzRklxMUc2ZXdJWXhHbzRWQXdBY0FUUGhzT1M1ZnZJTTlCNzdEM2R1UHNmK1hzMWkvZVJvRWZEN2IzOTZmVCtQMHlldFlzSGdNZkt0NFlzNk1LRVJ0L1JwVjhvVmRRcEVBejU2K3dIdUR1MEltVTJEODJHWDQ2T00rYU51K29VbHRweSt1UmN0V2VhOTd6Y3E5bURwcE5XVGFNd0NBcEpmcHFCWDB0dG5ydFVWeWNqSjhmSHlLYjBoSUNWQmdSQWdoaEJEaUJEVnExQURETUhqeXhMYjFPd2lwYUl5amR5eE5rU3BMdnI2K3VIRGhBc2FQSDQ4dFc3WTR2WjZpU0NRaTdObS9BRDNmbUFCM2R5a0FXQXhhQUdETHB0K1FtcEpaNkhtVlVvM1JJeGFhSGQrKzdTaTJienRxZHZ6S3Bic20wNy8ySFY1c0VoaHRqanFFR3JXcVFxZlQ0K3FmOXdFQWlRbXB5TW5PaFc4VlQvWllmcUYxcW1ITmhpbW9HUnJJbnE5ZlB3UlNWd25PbjcyRndlL09SSHBhM3ZwUHZsVThrWlVwdzdtenQzRDY1SFVjUFh3WmNjK1RBQUN2dmQ0TUl6N3B5d1kwQUhEelJnemU3RGtadTMrZGp4UEgvc1Ntallld1l2VUU5T2pWQm43K1hsZzBmeHUrLzI0N3RteWZnVk1ucm1QODJHV1l1MkFVaG8vb2hYRVQza1ZLY2labWZiMEJrejVmaVJOblY1bE1UNnNla3JkMlVGcHFGc2FQWFlhV3JjUFprT3J5eFRzV1A5LzJscGFXaHZyMTZ4ZmZrSkFTb01DSUVFSUlJY1FKUWtKQ0lCYUxjZS9lUFdlWFFvaFRhVFFhQUFBLzN3Z1BaM0Z6YzhPbVRac3dmZnAwN05xMUM3ZHYzMFpLU29wZCttN2N1REZldm53SnBWTEpMdlJkR2xKWENVNmVYODJPbkNtdFJVcy93OWd2K3B2ZmgvY2FKazRaaExrTFJwa2N2L0hYUTNSczlZbForK2V4ZWVITjYrMCtOVHUzTS9vNGRrWWZ0NnFlRTJkWElUZFhpZjU5cDZGcW9BOCsrcmdQbGl6Y0RnQTR1UDg4eG94Y0JJR0FqOWZmYUlZYU5hdmkzSm1iV1BmalZIYnFtVkY4WERMU1VyUEE1WEV4YUVnMytQaDRZT1RvZmdDQXBzM0NzR0xOUkdSbTVJQmhHRFJxSElxMHRHeHMzM1lNdnh6S0M5R3ErSGxpMDA4emNQem9ueEJMaExCVlhPeExlUHgvcUplU2tyZFl1WEdoN2JTMDBxOWhsNVdWQlRjM3QxTDNRNGdsRkJnUlFnZ2hoRGdCbjg5SDNicDFjZVRJRVhUdTNCbGFyZm1DcjF3dUYwS2hFSHcrSDN3K0gyS3hHRHdlRDBLaEVDS1JDQ0tSQ0FLQkFFS2hFQktKaEcxZjhIcExlRHdlQkFLQjNWNFB3ekRzNHNXMk1MNjJnZ3JXempBTVJDSVIrMlpRSUJDQXg4djdVWmJENFVBb0ZJSmhHSk4yRE1PQXkrV2E5VnZ3RGFXeC80SnRTOFBlL1ZWa3hxbG94cS9ucTZCMjdkcVlNV09HM2Z0dDFxd1pjbk56N1JJWUFiQmJXR1JQSjg2dU1qdjJ6YlQxdUgzclgrei9mYkhWNjBGRk5LZ0pnd0hvMHEwbFZxK2ZqQlBIcnJMbjNoL1NGYTZ1RWtSMmFRNVhOeGQ4LzEwMHpwMjVpZU5ILzBUWDdxM1l2K095SERsMmJUOE9QcCtIZXZXcVErb3F3ZVI2UXpCNWdubU4wNzVjd3o0L2R1UUtwTHpYek5vc1c3eURmVzZjVmxhY1lZUG1taDFyR2pIVXFtdXRJWlBKSUpWSzdkWWZJZm05T3Y4cUUwSUlJWVJVTWoxNjlNRDgrZk54NXN3Wlo1ZFNJWEU0SExNUWdzL25GeG9ZMlRPd1lCakc2aEV6SXBISTRwdm9ncUdlV0N4bWE4OGZxQm12RndxRjdIRXVsOHVHYWdXRFJxRlFDSUZBQUpGSUJJbEVBckZZekQ1Y1hGd2drVWpBNFhEQTRYREE1L1BaeGFnMUdnM1VhalZVS2hXVVNpVVVDZ1g3WEtsVVFxVlNzVzBNQmdQRVlqRThQVDBSR0JpSXNMQXdCQVZaWHN6WTZGVVlZZVJvRW9rRWNybWNYZlRlVm0yYWpzQ2QyNC9aajBlTTZvdVZheWZhcGJhcGsxWmo2cVRWRnM4dFc3ekRKQ3dwc3NaMkRVdytWcWswdUhmM0NWNS9vem5hZFdoa2MxMTdEbnhuZG96SDQrTE5kLzViRStxZEFaMnhmTWxPdk5Obm1zVSt4bjdSSDFKWENmdnh5RS82NHROeDVxT3ByTEYyMVY1RXJUOW9kWHRIcjJFa2w4c2hrVWlLYjBoSUNWQmdSQWdoaEJEaUpIUG16RUcvZnYzQTUvUE5ScU9vMVdwb3RWcjJ6NEp2enZPL1lUZStpZGRvTk5Cb05ORHI5V2E3TWFsVUt1aDBPb3QxR085VEdJUEJBS1ZTV2VTYUxzVzFLZW9lQmE4enZnNGpuVTdIaGhiNVg1dkJZSUJlcnpkN3J0ZnJZVEFZWURBWXpPN3B6SVdWS3pNdWw0c21UWnBnejU0OUNBa0pNVHNId0dLUVY5RklKQkxrNXBaOEMvVlB4cjZOcEpmcEFJQjVzMzYwVjFrQWdDK25EY2FnSWQzTWpqZU5HSW9QUi9iR3VQSHZtaHgvY1A4WkJyODdzOWgrangvOUU3SWNPUUlDZlhEazhPVWkyM0k0RExyMWFHM3huRWdrZ0plM0d6Z2M4KytUbXFHQnVIVS9HaGZPM1lKYy90OXVld0lCRDNYcUJxTnhrenJzTVM5dk53UlZzMzBiK3FEZ0twQklSQWl1N284cWZubUxYOSs1L1JqMzdqeGhGOTIrZXVVZWVEd3UzTnhkNE9ucGF2TTlTa0tsVWhVNmtwU1EwcUxBaUJCQ0NDSEVTYmhjTGxxMGFPSHNNc3F0L0lHUVRxZGpwL1VaUjdqa1B3WUFDb1hDSkpneWhuRUZGV3hYVWdxRnd1cDJsdTZYUHlnRFRJTzAvTStWU2lYMGVqMTdMSC9JcU5WcW9WS3BUSUpGaFVJQnRWck5CbzRLaFFKeXVkd2tlRFNHYi9ueCtYeHdPQndJQkFKMktxUnhhcVJZTEdaSE5obW5Kc3JsY21Sa1pFQ3RWc1BMeXdzdFc3YUVwNmVuV2IrK3ZyN3c5ZlZGY0hDd1ZaK3Y4cXkwZ2RId0ViM1k1L1lPakh4OVBWR25ydVd2Z2FlWG05azVXYTUxMzkvUlc0NEFRS0hiMCtmSDVYS1FwVHB0OFZ6TjBFRHMvLzE3UEgyYWlLZFBFeTIyQ2FsWjFleFkvckFJQUo0bjVZME9zalRsckNoSFRxMUFoMDZOTVhIS0lFeWNNZ2dBc0cvdkdTd3dkdnFWQUFBTHQwbEVRVlJlOEJQYlp0UEdROWkwOFJCcWgxWEQyZzFUQURoK0RTTzFXbDBwUnVjUjU2REFpQkJDQ0NHRWxFc013OUJ2MXUxSXI5ZERwOU94STdRSzRuQTRZQmdHSEE3SHJ1c3pDWVZDUEhqd0FGNWVYbmJyODFWVjJzRElrYTVmZTREb3JlYTdvZ0hBdlR0UHpNNDlqMzFaYko5UEg3L0FrY09YOGZhQXpqankyeVhNbkRzQ1F6L3NhZFpPTGxlaVplT1BVS2RPdFVMN3NyVEF0aldLV212b3E1bkQ4ZFhNNFVWZWYvbmlIWFRwTk03aXVabHpSMkRtM0JGSVM4MUNkZjkrV1Bmak5Bd1oxcDI5RG5EOEdrWmFyZGJxZGFFSXNSVUZSb1FRUWdnaGhCQjIzU0puS09tYVB1V05XQ3lHWEM1M2Roa1c3ZGwxQ250Mm5iSjQ3dGlSS3poMjVJck5mYTVZdWdzQU1HdnVDTGk0aUxCbDAyR00vdXh0OFBtbWIwUFhyZG1IalBSc1RQMm02Q0JsMkVlOUxPN2tac21hbFh1eGRkUGhJdHVrcG1heG8zMEtFL2M4eWFyN0ZlVG03b0wySFJ0aHhlb0pxRnMvaEswcC94cEdHZW5aZUwvL0RIYUtXMG5vZExwS01aMlRPQWNGUm9RUVFnZ2hoQkJTQm95TFhqdUNWcXNEajFmeWtWK0xsbjVtTVl5UjhsN0R4Q21ETUhmQktKUGpOLzU2V09Tb255ZVBFckIxMDJIMGViTTlhdFVPd3ZRWnc5RTAvQU1zV2JnZDAyY01ZOXZkdWhtRFJmTzNvZTliSGRHMWU2c2lhL1QyY1VmOThCb214eGJNM1lMMWEvY2g5dVVCczdiRjJiQjJIemFzM1Zkc3U1SUlqNmlKbzZkWEZ0bkcwOHV0MkRiRnNUUjlsQkI3b2NDSUVFSUlJWVFRUXNxQW82YWtQWTlOd2djRForSDNrOHZoSWhYYlZwT0xDQStmN1lHSGgyMWJzemRvV0FzUG4rMkJqNitIeGZNVHhxMEFsOHZCdDkrTkJnQUVWL2ZEN0c4L3h2VEphMUc3VGpYMEgvZzZuajFOUlArKzB4RlExUnVyL2pmSnB2c2JaV2JLb0ZTb2ltOW9nVFZUMHA3SEppRnEvUUVFVmF0aVU5K1AvNDNIdGFzUFRJN2R2UEVRQUxCcit3bXo5dThON21KVC8vbFJhRVFjaFFJalFnZ2hoQkJDQ0NrRGpwaVNkdnpvbnhnNWJENVVTalZlSnFhaFZ1MGdxNisxZHVIblpZdDNZTm5pSFVXMnliOTkvT2FvMzNEcXhEVk1uajRFTldyOXR4RDFaK01INE85Yi8rS2pENzdGM1R1UHNYM2JNV2kxT2h3NnR0U3FFVUdXdkV4TVExQ3c3YnVlQWRaTlNRT0FJVU83UTZQV0l1YWY1NFV1REo2ZkxFZU9QMDdmd1BpeHl5eWVIemxzdnRteGtnWkdETVBZWlpGK1FpeWh3SWdRUWdnaGhCQkN5b0JJSkxKNjk3eWlxRlI1TytUOWR2QUNObTA4aEVhTmEyUEw5aGsyaFVVQXNHTE54R0xiakIrN0RHOTBiWUhlL1RvVTJhNUdqUUFBd00wYk1aZ3lZUlVhTmdyRnRHK0dtYlZidGU1TC9IWDlIeXhadUIwQXNPdlgrYWozLzJ2ODJFcVdJOGY1czdjZ2x5c3hmdXd5dkRla0sxcTNpYkQ2K3BKTVNiTzBpTFpTbWJkYjQrNGRKN0JoN1Q3RXh5ZmpTY0kralB5a3IwbTdnbXNZMlFQRE1EVENpRGdNQlVhRUVFSUlJWVFRVWdZRUFnRTBHazJwKy9uajFGOEFnS1NYNlJqNVNWOHNXallPUXFINTF1b3FsUWJKU1JuZ2NpMHZabDR3MExCay9OaGxhTmk0dGxWdG56eEt3SUIrMDhIbGNmSFRydGttTmFXbVpHTDd0bVA0MytwZkVCK1hqQjY5MnVEYTFRY1k4dTVNdkQra0t6NForeFlhTjZsVGFOL1J1K2VZak81NSt1UUZSbjM0SFhLeWM5SG56UTdZR1gwY1Vlc1Bva2JOcW5oL1NGZTBiaHVCNk4xemlxelhtaWxwUm92bS80UjVzMzQwT1RablJoUk9IYitHMjM4L0FwQVhsblY4clFtR2Z0VExxajd0aFFJajRpZ1VHQkZDQ0NHRUVFSklHYkRYYUpEbnp4TEI1WEt3YXQyWEp0dlVIL2oxSExadk93cFhOeGNJaFh6Y3VoR0RyRXdaR2pZS0xmVTlpMk13R1BEZU85OGdJejBiUCs5ZmdGcTFnL0F5TVExSGY3K0NRL3ZQNDlTSmE5QnFkZWo0V2hOc2pwNkJOdTBhSURNakI5OTl1eFZSNnc3Z3B5MUhVTGQrQ0hyM2JZZTI3UnVpWFlkR2NIRVJzZjMzNnRzT01RK2ZZM1BVYnpqeTJ5VWNQL29ucEs0U1JQODhGOTE3dGthdVRJRmY5NTdCMWsySHNXRHVGakFNZzlkZWJ3cXRWb2MrYjNhd0dLaFpPeVVOQU5MU3NzeU9QWTlOQXNNd21EeDlDTHAwYjRYbUxlcUN3K0VnZXV0UlJHODlhdGIrK3JXOE5ZMHNuV3ZWT2h5MXc2cFpWVXQrWEM0WE9wM081dXNJc1Faam9BbVBoQkJDQ0NHRUVPSnd5NWN2aDBhandaUXBVMHJkMTZPWU9JVFdNUTBZVGh5N2lyZDYvZGMzbDh0Qi9mQWFXTE54Q3BvMkN5dlJmUXJiSmMyU1kwZXVRSzNXb2srLzl0Z1pmUndmRDE4QUFIQ1JpdEgvM2RmeDhaaCtGa2NSSmNTbjRJZmx1N0YxMCsrUTVjalJzRkVvVHB4ZEJZbUxDSVA2ejhDZDI0OFI5endKT2wxZTJHWWNSZlRKcDI5WlhQdm8vcjJuMlBDLy9kaTEvUVJrT1hKODlIRWYvRkJnVVcxcjEyOHFLUDkwTW9QQllIRkwrNUwwdldMTlJLdEdjUlhVcjE4L3pQMi85dTZuTlk0NkR1RHdkM2RuZHRMU2tsT1RRNUZndEdBcU5CNUNoZUFmQkVVRmJ6MFYraFo2S0ZVd0hnUUxnbFNLQjI5ZUd0U1RGNkVIRlkrNStRcDZMZmFVU3lsS3ltWm5adGVEenJLL0prMy9rT3pTOVhsZ1lUS1ptZjNPSkpkOE1wbGN1eGFycTZ0UHZTOUVSTFQyK3ladVBpY1lBUUFBSEwwYk4yNUVSTVRWcTgvMkg4R200ZlBQdm9zMzMzNHQzbnYvL0ZQdisrVVhOK09WbGFYNDhLUDFPSDU4N3JIYjcrejA0dGJQVy9IR1c2dnh3bjhQc3Y3KzVpL3grMjkveFBKTHArUHNxeS9HK2RmUHh2TExwNS9vL2YvK2F5ZCsyUHcxM25sM2JjOXpraGJuUDRpUFA3MFVuMnhjZXFKamZmdk5UL0gxVnovR245dTNubWo3U2JsdzRVSnNiR3pFMnRyYXRFZmhPU1VZQVFBQVRObjE2OWNqei9PNGN1WEt0RWRoUmx5OGVERXVYNzRjNit2cjB4NkY1OVJCd1dqL3A1OEJBQUJ3cU9xNmprNm5NKzB4bUNGRlVVUy8zNS8yR013b3dRZ0FBR0FDL0RjckRsdFJGTkhyOWFZOUJqTktNQUlBQUppQWRyc2RuZ2pDWVNxS0luWjNkNmM5QmpOS01BSUFBSmlBUE0vOStSQ0hTakRpS0FsR0FBQUFFM0RzMkxGNDhPREJ0TWRnaGdoR0hDWEJDQUFBWUFMbTUrZmovdjM3MHg2REdkTHRkdDIxeHBFUmpBQUFBQ1pnWVdFaHRyZTNwejBHTXlUUDg2aXFhdHBqTUtNRUl3QUFnQWxZV2xxS08zZnVUSHNNWnNoZ01JaFdxelh0TVpoUjJiUUhBQUFBK0Q5WVhsNk8yN2R2eDVreloySXdHQ1NmeS9NOHNpeUxMTXNpei9QUnF5aUswWEtXWmRIcGRDSWlvdFBwUkx1ZC92Ni8zVzVIbGozN2ozaFpsdTA1NW43YTdmWm9qdjMySFo4ank3Sm90VnJSYXJVaXovTmsyL0Z6ZU5Uc2VaNC9jeEJwM3Z0UjlqdDJzNjdWYW8zbTZYUTZ5U3ZQODJUNTRhOVpudWZSN1hhaktJb29pbUowbnMxeEl5S0d3Mkh5cXVzNit2MStsR1VaL1g0L3FxcUtxcW9peTdJNGNlSkVuRHg1Y3M4MWo0aW9xbXAwWGVHd0NVWUFBQUFUa09kNWJHMXR4YjE3OTVKUVVaWmxEQWFES010eUZBeDJkM2RIeTgzNnNpeGpPQnhHV1phamZhdXEyaE9mbW1NT2g4TTk2K3U2M25mN2cvWjVlSDFkMTlIcjlaS1A2N3FPaUgvdmVHbitSS3FxcWhnT2g2TVptKzJhR2NabkgzK1Baci9HK0RHZnhxT3V6Zmg1SFhTdXpYSXo3MkF3aU9Gd09GcHV6dWx4c2l5TGJyZWJCTEx4L2F1cWlycXU5NzMyamJtNXVWaFpXWW5OemMwNGQrN2NhSDBUcitBb3RJWUhmVmNDQUFBQXlkMUFUVGlxNnpyS3NveXFxcExBMTBTL2ZyOGZ2VjV2ZE5mUXVFNm5NNHBKRDcrYXU4MnFxb3FkblowWURBYXh1TGdZQ3dzTHlUSHUzcjBiYzNOemNlclVxVWxlQ21aSTY0RGI4QVFqQUFBQWdQK2hnNEtSaDE0REFBQUFrQkNNQUFBQUFFZ0lSZ0FBQUFBa0JDTUFBQUFBRW9JUkFBQUFBQW5CQ0FBQUFJQ0VZQVFBQUFCQVFqQUNBQUFBSUNFWUFRQUFBSkFRakFBQUFBQklDRVlBQUFBQUpBUWpBQUFBQUJLQ0VRQUFBQUFKd1FnQUFBQ0FoR0FFQUFBQVFFSXdBZ0FBQUNBaEdBRUFBQUNRRUl3QUFBQUFTQWhHQUFBQUFDUUVJd0FBQUFBU2doRUFBQUFBQ2NFSUFBQUFnSVJnQkFBQUFFQkNNQUlBQUFBZ0lSZ0JBQUFBa0JDTUFBQUFBRWdJUmdBQUFBQWtCQ01BQUFBQUVvSVJBQUFBQUFuQkNBQUFBSUNFWUFRQUFBQkFRakFDQUFBQUlDRVlBUUFBQUpBUWpBQUFBQUJJQ0VZQUFBQUFKQVFqQUFBQUFCS0NFUUFBQUFBSndRZ0FBQUNBaEdBRUFBQUFRRUl3QWdBQUFDQWhHQUVBQUFDUUVJd0FBQUFBU0FoR0FBQUFBQ1FFSXdBQUFBQVNnaEVBQUFBQUFBQUFBQUFBQUFBQUFBQUFBQUFBQUFBQUFBQUFBQUFBQUFBQVIrZ2ZQZDZHQXdHTlRBSUFBQUFBU1VWT1JLNUNZSUk9IiwKICAgIlR5cGUiIDogIm1pbmQiCn0K"/>
    </extobj>
  </extobjs>
</s:customData>
</file>

<file path=customXml/itemProps1.xml><?xml version="1.0" encoding="utf-8"?>
<ds:datastoreItem xmlns:ds="http://schemas.openxmlformats.org/officeDocument/2006/customXml" ds:itemID="{D0F82540-DA29-4D72-A2ED-0ECF8F55CBF2}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711</Words>
  <Application>Microsoft Office PowerPoint</Application>
  <PresentationFormat>宽屏</PresentationFormat>
  <Paragraphs>161</Paragraphs>
  <Slides>19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Yu Gothic UI</vt:lpstr>
      <vt:lpstr>等线</vt:lpstr>
      <vt:lpstr>思源黑体 CN Bold</vt:lpstr>
      <vt:lpstr>思源黑体 CN Heavy</vt:lpstr>
      <vt:lpstr>思源黑体 CN Regular</vt:lpstr>
      <vt:lpstr>微软雅黑</vt:lpstr>
      <vt:lpstr>幼圆</vt:lpstr>
      <vt:lpstr>Arial</vt:lpstr>
      <vt:lpstr>Arial Black</vt:lpstr>
      <vt:lpstr>Staatliches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Liang</cp:lastModifiedBy>
  <cp:revision>49</cp:revision>
  <dcterms:created xsi:type="dcterms:W3CDTF">2019-06-19T02:08:00Z</dcterms:created>
  <dcterms:modified xsi:type="dcterms:W3CDTF">2022-08-01T08:38:15Z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2052-11.1.0.9192</vt:lpwstr>
  </property>
</Properties>
</file>